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64" r:id="rId3"/>
    <p:sldId id="257" r:id="rId4"/>
    <p:sldId id="258" r:id="rId5"/>
    <p:sldId id="271" r:id="rId6"/>
    <p:sldId id="270" r:id="rId7"/>
    <p:sldId id="259" r:id="rId8"/>
    <p:sldId id="260" r:id="rId9"/>
    <p:sldId id="265" r:id="rId10"/>
    <p:sldId id="268" r:id="rId11"/>
    <p:sldId id="272" r:id="rId12"/>
    <p:sldId id="266" r:id="rId13"/>
    <p:sldId id="267" r:id="rId14"/>
  </p:sldIdLst>
  <p:sldSz cx="18288000" cy="10287000"/>
  <p:notesSz cx="6858000" cy="9144000"/>
  <p:embeddedFontLst>
    <p:embeddedFont>
      <p:font typeface="Montserrat" panose="00000500000000000000" pitchFamily="2" charset="0"/>
      <p:regular r:id="rId16"/>
      <p:bold r:id="rId17"/>
      <p:italic r:id="rId18"/>
      <p:boldItalic r:id="rId19"/>
    </p:embeddedFont>
    <p:embeddedFont>
      <p:font typeface="Montserrat Bold" panose="00000800000000000000" pitchFamily="2" charset="0"/>
      <p:regular r:id="rId20"/>
      <p:bold r:id="rId21"/>
    </p:embeddedFont>
    <p:embeddedFont>
      <p:font typeface="Montserrat Bold Italics" panose="020B0604020202020204" charset="0"/>
      <p:regular r:id="rId22"/>
    </p:embeddedFont>
    <p:embeddedFont>
      <p:font typeface="Segoe UI" panose="020B0502040204020203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B79C8A-B67D-721C-20A0-61813AB22D21}" v="1" dt="2026-01-29T23:03:51.995"/>
    <p1510:client id="{D898E4E5-47AA-2B78-6086-B88BB26610FB}" v="4" dt="2026-01-29T23:42:31.1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suario invitado" userId="S::urn:spo:tenantanon#062f7a74-ee9a-4bdc-b5cd-dc544e8b4261::" providerId="AD" clId="Web-{08B79C8A-B67D-721C-20A0-61813AB22D21}"/>
    <pc:docChg chg="modSld">
      <pc:chgData name="Usuario invitado" userId="S::urn:spo:tenantanon#062f7a74-ee9a-4bdc-b5cd-dc544e8b4261::" providerId="AD" clId="Web-{08B79C8A-B67D-721C-20A0-61813AB22D21}" dt="2026-01-29T23:03:51.995" v="0"/>
      <pc:docMkLst>
        <pc:docMk/>
      </pc:docMkLst>
      <pc:sldChg chg="delSp">
        <pc:chgData name="Usuario invitado" userId="S::urn:spo:tenantanon#062f7a74-ee9a-4bdc-b5cd-dc544e8b4261::" providerId="AD" clId="Web-{08B79C8A-B67D-721C-20A0-61813AB22D21}" dt="2026-01-29T23:03:51.995" v="0"/>
        <pc:sldMkLst>
          <pc:docMk/>
          <pc:sldMk cId="0" sldId="259"/>
        </pc:sldMkLst>
        <pc:spChg chg="del">
          <ac:chgData name="Usuario invitado" userId="S::urn:spo:tenantanon#062f7a74-ee9a-4bdc-b5cd-dc544e8b4261::" providerId="AD" clId="Web-{08B79C8A-B67D-721C-20A0-61813AB22D21}" dt="2026-01-29T23:03:51.995" v="0"/>
          <ac:spMkLst>
            <pc:docMk/>
            <pc:sldMk cId="0" sldId="259"/>
            <ac:spMk id="24" creationId="{00000000-0000-0000-0000-000000000000}"/>
          </ac:spMkLst>
        </pc:spChg>
      </pc:sldChg>
    </pc:docChg>
  </pc:docChgLst>
  <pc:docChgLst>
    <pc:chgData name="Usuario invitado" userId="S::urn:spo:tenantanon#062f7a74-ee9a-4bdc-b5cd-dc544e8b4261::" providerId="AD" clId="Web-{D898E4E5-47AA-2B78-6086-B88BB26610FB}"/>
    <pc:docChg chg="modSld">
      <pc:chgData name="Usuario invitado" userId="S::urn:spo:tenantanon#062f7a74-ee9a-4bdc-b5cd-dc544e8b4261::" providerId="AD" clId="Web-{D898E4E5-47AA-2B78-6086-B88BB26610FB}" dt="2026-01-29T23:42:31.149" v="2" actId="20577"/>
      <pc:docMkLst>
        <pc:docMk/>
      </pc:docMkLst>
      <pc:sldChg chg="modSp">
        <pc:chgData name="Usuario invitado" userId="S::urn:spo:tenantanon#062f7a74-ee9a-4bdc-b5cd-dc544e8b4261::" providerId="AD" clId="Web-{D898E4E5-47AA-2B78-6086-B88BB26610FB}" dt="2026-01-29T23:42:31.149" v="2" actId="20577"/>
        <pc:sldMkLst>
          <pc:docMk/>
          <pc:sldMk cId="0" sldId="256"/>
        </pc:sldMkLst>
        <pc:spChg chg="mod">
          <ac:chgData name="Usuario invitado" userId="S::urn:spo:tenantanon#062f7a74-ee9a-4bdc-b5cd-dc544e8b4261::" providerId="AD" clId="Web-{D898E4E5-47AA-2B78-6086-B88BB26610FB}" dt="2026-01-29T23:42:31.149" v="2" actId="20577"/>
          <ac:spMkLst>
            <pc:docMk/>
            <pc:sldMk cId="0" sldId="256"/>
            <ac:spMk id="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FB0638-AB30-4F58-9E0D-EB9FC4D69A4D}" type="datetimeFigureOut">
              <a:rPr lang="es-MX" smtClean="0"/>
              <a:t>29/01/2026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AAE521-B232-4811-BE71-0B0077D7B12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23881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AAE521-B232-4811-BE71-0B0077D7B12D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55317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emf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emf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emf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2.png"/><Relationship Id="rId7" Type="http://schemas.openxmlformats.org/officeDocument/2006/relationships/slide" Target="slide10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5" Type="http://schemas.openxmlformats.org/officeDocument/2006/relationships/slide" Target="slide13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TextBox 5"/>
          <p:cNvSpPr txBox="1"/>
          <p:nvPr/>
        </p:nvSpPr>
        <p:spPr>
          <a:xfrm>
            <a:off x="3443347" y="4227027"/>
            <a:ext cx="11401303" cy="197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2"/>
              </a:lnSpc>
            </a:pPr>
            <a:r>
              <a:rPr lang="en-US" sz="7507" b="1" spc="27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OPERACIONES VIRTUALES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77504" y="1562100"/>
            <a:ext cx="14732991" cy="1072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5"/>
              </a:lnSpc>
            </a:pPr>
            <a:r>
              <a:rPr lang="en-US" sz="3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100" dirty="0">
                <a:solidFill>
                  <a:srgbClr val="FFFFFF"/>
                </a:solidFill>
                <a:latin typeface="Segoe UI"/>
                <a:ea typeface="Montserrat"/>
                <a:cs typeface="Segoe UI"/>
                <a:sym typeface="Montserrat"/>
              </a:rPr>
              <a:t>REFORMA ADUANERA 2026</a:t>
            </a:r>
            <a:endParaRPr lang="en-US" sz="1100" dirty="0">
              <a:latin typeface="Segoe UI"/>
              <a:cs typeface="Segoe UI"/>
              <a:sym typeface="Montserrat"/>
            </a:endParaRPr>
          </a:p>
          <a:p>
            <a:pPr algn="ctr">
              <a:lnSpc>
                <a:spcPts val="4275"/>
              </a:lnSpc>
            </a:pPr>
            <a:endParaRPr lang="en-US" sz="3400" dirty="0">
              <a:solidFill>
                <a:srgbClr val="FFFFFF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1584AC-7D76-5EFB-43FB-F587DF805E53}"/>
              </a:ext>
            </a:extLst>
          </p:cNvPr>
          <p:cNvSpPr txBox="1"/>
          <p:nvPr/>
        </p:nvSpPr>
        <p:spPr>
          <a:xfrm>
            <a:off x="1777502" y="6392958"/>
            <a:ext cx="14732991" cy="52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5"/>
              </a:lnSpc>
            </a:pPr>
            <a:r>
              <a:rPr lang="en-US" sz="34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ESCENARIOS Y SUPUESTOS NORMATIVOS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D0A7F-18EE-814B-0AC0-7B416C660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89181D5-FE11-B05C-94CF-6F742BD1A18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7048259-D640-EE7E-E6AF-33C3511AE60B}"/>
              </a:ext>
            </a:extLst>
          </p:cNvPr>
          <p:cNvGrpSpPr/>
          <p:nvPr/>
        </p:nvGrpSpPr>
        <p:grpSpPr>
          <a:xfrm>
            <a:off x="28433" y="254207"/>
            <a:ext cx="18288000" cy="10287000"/>
            <a:chOff x="0" y="0"/>
            <a:chExt cx="4816593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995BCF6-38E0-7035-FD62-E9557FB4D664}"/>
                </a:ext>
              </a:extLst>
            </p:cNvPr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2CE0CA8-BD30-9EBF-47EB-48111EA1EBEA}"/>
                </a:ext>
              </a:extLst>
            </p:cNvPr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3596ABCB-AA2D-19BE-EFE6-725035A5B52B}"/>
              </a:ext>
            </a:extLst>
          </p:cNvPr>
          <p:cNvSpPr txBox="1"/>
          <p:nvPr/>
        </p:nvSpPr>
        <p:spPr>
          <a:xfrm>
            <a:off x="-2278190" y="-296210"/>
            <a:ext cx="9086054" cy="18935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26"/>
              </a:lnSpc>
            </a:pPr>
            <a:endParaRPr lang="en-US" sz="3200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3026"/>
              </a:lnSpc>
            </a:pPr>
            <a:endParaRPr lang="en-US" sz="3200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lvl="0" algn="ctr">
              <a:lnSpc>
                <a:spcPts val="2882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IMMEX-IMMEX</a:t>
            </a:r>
          </a:p>
          <a:p>
            <a:pPr lvl="0" algn="ctr">
              <a:lnSpc>
                <a:spcPts val="2882"/>
              </a:lnSpc>
              <a:spcBef>
                <a:spcPct val="0"/>
              </a:spcBef>
            </a:pPr>
            <a:br>
              <a:rPr lang="en-US" sz="28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</a:br>
            <a:r>
              <a:rPr lang="en-US" sz="28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A) </a:t>
            </a:r>
            <a:r>
              <a:rPr lang="en-US" sz="28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Transferencia</a:t>
            </a:r>
            <a:endParaRPr lang="en-US" sz="2800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143FA6BB-0DA8-21F7-BE29-F1D85F106AE9}"/>
              </a:ext>
            </a:extLst>
          </p:cNvPr>
          <p:cNvGrpSpPr/>
          <p:nvPr/>
        </p:nvGrpSpPr>
        <p:grpSpPr>
          <a:xfrm>
            <a:off x="11498024" y="240787"/>
            <a:ext cx="6057177" cy="479927"/>
            <a:chOff x="0" y="0"/>
            <a:chExt cx="1228070" cy="150241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ECCF375A-E5BF-763E-65B2-F8BB1BA8B555}"/>
                </a:ext>
              </a:extLst>
            </p:cNvPr>
            <p:cNvSpPr/>
            <p:nvPr/>
          </p:nvSpPr>
          <p:spPr>
            <a:xfrm>
              <a:off x="0" y="0"/>
              <a:ext cx="1228070" cy="150241"/>
            </a:xfrm>
            <a:custGeom>
              <a:avLst/>
              <a:gdLst/>
              <a:ahLst/>
              <a:cxnLst/>
              <a:rect l="l" t="t" r="r" b="b"/>
              <a:pathLst>
                <a:path w="1228070" h="150241">
                  <a:moveTo>
                    <a:pt x="31576" y="0"/>
                  </a:moveTo>
                  <a:lnTo>
                    <a:pt x="1196493" y="0"/>
                  </a:lnTo>
                  <a:cubicBezTo>
                    <a:pt x="1213932" y="0"/>
                    <a:pt x="1228070" y="14137"/>
                    <a:pt x="1228070" y="31576"/>
                  </a:cubicBezTo>
                  <a:lnTo>
                    <a:pt x="1228070" y="118665"/>
                  </a:lnTo>
                  <a:cubicBezTo>
                    <a:pt x="1228070" y="136104"/>
                    <a:pt x="1213932" y="150241"/>
                    <a:pt x="1196493" y="150241"/>
                  </a:cubicBezTo>
                  <a:lnTo>
                    <a:pt x="31576" y="150241"/>
                  </a:lnTo>
                  <a:cubicBezTo>
                    <a:pt x="14137" y="150241"/>
                    <a:pt x="0" y="136104"/>
                    <a:pt x="0" y="118665"/>
                  </a:cubicBezTo>
                  <a:lnTo>
                    <a:pt x="0" y="31576"/>
                  </a:lnTo>
                  <a:cubicBezTo>
                    <a:pt x="0" y="14137"/>
                    <a:pt x="14137" y="0"/>
                    <a:pt x="31576" y="0"/>
                  </a:cubicBezTo>
                  <a:close/>
                </a:path>
              </a:pathLst>
            </a:custGeom>
            <a:solidFill>
              <a:srgbClr val="48699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9D5D51E9-217D-33D9-0E91-E30ECB3BC172}"/>
                </a:ext>
              </a:extLst>
            </p:cNvPr>
            <p:cNvSpPr txBox="1"/>
            <p:nvPr/>
          </p:nvSpPr>
          <p:spPr>
            <a:xfrm>
              <a:off x="0" y="-28575"/>
              <a:ext cx="1228070" cy="17881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288"/>
                </a:lnSpc>
                <a:spcBef>
                  <a:spcPct val="0"/>
                </a:spcBef>
              </a:pPr>
              <a:r>
                <a:rPr lang="en-US" sz="1634" b="1" i="1" u="sng">
                  <a:solidFill>
                    <a:srgbClr val="FFFFFF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DOCUMENTOS  APLICABLES PARA CADA EXPEDIENTE</a:t>
              </a:r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56BD0384-01CF-B6BD-E5D6-64E732604360}"/>
              </a:ext>
            </a:extLst>
          </p:cNvPr>
          <p:cNvGrpSpPr/>
          <p:nvPr/>
        </p:nvGrpSpPr>
        <p:grpSpPr>
          <a:xfrm>
            <a:off x="3642617" y="2307721"/>
            <a:ext cx="2681983" cy="420040"/>
            <a:chOff x="15251" y="-14288"/>
            <a:chExt cx="902360" cy="13149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7A0E4495-F022-9BED-A294-785EDA7C34EC}"/>
                </a:ext>
              </a:extLst>
            </p:cNvPr>
            <p:cNvSpPr/>
            <p:nvPr/>
          </p:nvSpPr>
          <p:spPr>
            <a:xfrm>
              <a:off x="44391" y="0"/>
              <a:ext cx="873220" cy="102918"/>
            </a:xfrm>
            <a:custGeom>
              <a:avLst/>
              <a:gdLst/>
              <a:ahLst/>
              <a:cxnLst/>
              <a:rect l="l" t="t" r="r" b="b"/>
              <a:pathLst>
                <a:path w="873220" h="102918">
                  <a:moveTo>
                    <a:pt x="44408" y="0"/>
                  </a:moveTo>
                  <a:lnTo>
                    <a:pt x="828812" y="0"/>
                  </a:lnTo>
                  <a:cubicBezTo>
                    <a:pt x="853338" y="0"/>
                    <a:pt x="873220" y="19882"/>
                    <a:pt x="873220" y="44408"/>
                  </a:cubicBezTo>
                  <a:lnTo>
                    <a:pt x="873220" y="58510"/>
                  </a:lnTo>
                  <a:cubicBezTo>
                    <a:pt x="873220" y="83036"/>
                    <a:pt x="853338" y="102918"/>
                    <a:pt x="828812" y="102918"/>
                  </a:cubicBezTo>
                  <a:lnTo>
                    <a:pt x="44408" y="102918"/>
                  </a:lnTo>
                  <a:cubicBezTo>
                    <a:pt x="19882" y="102918"/>
                    <a:pt x="0" y="83036"/>
                    <a:pt x="0" y="58510"/>
                  </a:cubicBezTo>
                  <a:lnTo>
                    <a:pt x="0" y="44408"/>
                  </a:lnTo>
                  <a:cubicBezTo>
                    <a:pt x="0" y="19882"/>
                    <a:pt x="19882" y="0"/>
                    <a:pt x="44408" y="0"/>
                  </a:cubicBezTo>
                  <a:close/>
                </a:path>
              </a:pathLst>
            </a:custGeom>
            <a:solidFill>
              <a:srgbClr val="48699F"/>
            </a:solidFill>
          </p:spPr>
          <p:txBody>
            <a:bodyPr/>
            <a:lstStyle/>
            <a:p>
              <a:endParaRPr lang="es-MX" sz="2400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11B333CA-0774-7B85-57BB-0E5AE2D3802F}"/>
                </a:ext>
              </a:extLst>
            </p:cNvPr>
            <p:cNvSpPr txBox="1"/>
            <p:nvPr/>
          </p:nvSpPr>
          <p:spPr>
            <a:xfrm>
              <a:off x="15251" y="-14288"/>
              <a:ext cx="873220" cy="13149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288"/>
                </a:lnSpc>
                <a:spcBef>
                  <a:spcPct val="0"/>
                </a:spcBef>
              </a:pPr>
              <a:r>
                <a:rPr lang="en-US" sz="2000" b="1" i="1" u="sng">
                  <a:solidFill>
                    <a:srgbClr val="FFFFFF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 Mapa visual A)</a:t>
              </a:r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B5E6D84D-9BA2-EFF0-8A41-66FB27319563}"/>
              </a:ext>
            </a:extLst>
          </p:cNvPr>
          <p:cNvGrpSpPr/>
          <p:nvPr/>
        </p:nvGrpSpPr>
        <p:grpSpPr>
          <a:xfrm>
            <a:off x="6606300" y="559275"/>
            <a:ext cx="2789402" cy="507669"/>
            <a:chOff x="0" y="-28575"/>
            <a:chExt cx="873220" cy="158925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CC8667B6-4666-32C5-9042-84E08DBEC90A}"/>
                </a:ext>
              </a:extLst>
            </p:cNvPr>
            <p:cNvSpPr/>
            <p:nvPr/>
          </p:nvSpPr>
          <p:spPr>
            <a:xfrm>
              <a:off x="0" y="0"/>
              <a:ext cx="873220" cy="130350"/>
            </a:xfrm>
            <a:custGeom>
              <a:avLst/>
              <a:gdLst/>
              <a:ahLst/>
              <a:cxnLst/>
              <a:rect l="l" t="t" r="r" b="b"/>
              <a:pathLst>
                <a:path w="873220" h="130350">
                  <a:moveTo>
                    <a:pt x="44408" y="0"/>
                  </a:moveTo>
                  <a:lnTo>
                    <a:pt x="828812" y="0"/>
                  </a:lnTo>
                  <a:cubicBezTo>
                    <a:pt x="853338" y="0"/>
                    <a:pt x="873220" y="19882"/>
                    <a:pt x="873220" y="44408"/>
                  </a:cubicBezTo>
                  <a:lnTo>
                    <a:pt x="873220" y="85943"/>
                  </a:lnTo>
                  <a:cubicBezTo>
                    <a:pt x="873220" y="110468"/>
                    <a:pt x="853338" y="130350"/>
                    <a:pt x="828812" y="130350"/>
                  </a:cubicBezTo>
                  <a:lnTo>
                    <a:pt x="44408" y="130350"/>
                  </a:lnTo>
                  <a:cubicBezTo>
                    <a:pt x="19882" y="130350"/>
                    <a:pt x="0" y="110468"/>
                    <a:pt x="0" y="85943"/>
                  </a:cubicBezTo>
                  <a:lnTo>
                    <a:pt x="0" y="44408"/>
                  </a:lnTo>
                  <a:cubicBezTo>
                    <a:pt x="0" y="19882"/>
                    <a:pt x="19882" y="0"/>
                    <a:pt x="44408" y="0"/>
                  </a:cubicBezTo>
                  <a:close/>
                </a:path>
              </a:pathLst>
            </a:custGeom>
            <a:solidFill>
              <a:srgbClr val="48699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F17AD4AB-E67B-D246-F4F2-3846DC54F37C}"/>
                </a:ext>
              </a:extLst>
            </p:cNvPr>
            <p:cNvSpPr txBox="1"/>
            <p:nvPr/>
          </p:nvSpPr>
          <p:spPr>
            <a:xfrm>
              <a:off x="0" y="-28575"/>
              <a:ext cx="873220" cy="1589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288"/>
                </a:lnSpc>
                <a:spcBef>
                  <a:spcPct val="0"/>
                </a:spcBef>
              </a:pPr>
              <a:r>
                <a:rPr lang="en-US" sz="1634" b="1" i="1" u="sng">
                  <a:solidFill>
                    <a:srgbClr val="FFFFFF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5.2.5. FRACCION I</a:t>
              </a:r>
            </a:p>
          </p:txBody>
        </p:sp>
      </p:grp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38FA7D2-28D0-79C6-DE24-24AEC8552BA8}"/>
              </a:ext>
            </a:extLst>
          </p:cNvPr>
          <p:cNvSpPr txBox="1"/>
          <p:nvPr/>
        </p:nvSpPr>
        <p:spPr>
          <a:xfrm>
            <a:off x="5861422" y="117478"/>
            <a:ext cx="42791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ESCENARIO 3</a:t>
            </a:r>
          </a:p>
          <a:p>
            <a:pPr algn="ctr"/>
            <a:endParaRPr lang="es-MX" sz="3200"/>
          </a:p>
        </p:txBody>
      </p:sp>
      <p:pic>
        <p:nvPicPr>
          <p:cNvPr id="27" name="Imagen 26" descr="Diagrama&#10;&#10;El contenido generado por IA puede ser incorrecto.">
            <a:extLst>
              <a:ext uri="{FF2B5EF4-FFF2-40B4-BE49-F238E27FC236}">
                <a16:creationId xmlns:a16="http://schemas.microsoft.com/office/drawing/2014/main" id="{538AED98-B4C4-A40B-6989-A9B66B0E2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81" y="2907922"/>
            <a:ext cx="9455898" cy="5362682"/>
          </a:xfrm>
          <a:prstGeom prst="rect">
            <a:avLst/>
          </a:prstGeom>
        </p:spPr>
      </p:pic>
      <p:grpSp>
        <p:nvGrpSpPr>
          <p:cNvPr id="19" name="Group 16">
            <a:extLst>
              <a:ext uri="{FF2B5EF4-FFF2-40B4-BE49-F238E27FC236}">
                <a16:creationId xmlns:a16="http://schemas.microsoft.com/office/drawing/2014/main" id="{AD896BE6-9B3E-0975-25D6-F552B1EEF726}"/>
              </a:ext>
            </a:extLst>
          </p:cNvPr>
          <p:cNvGrpSpPr/>
          <p:nvPr/>
        </p:nvGrpSpPr>
        <p:grpSpPr>
          <a:xfrm>
            <a:off x="6317776" y="4994796"/>
            <a:ext cx="1457845" cy="297408"/>
            <a:chOff x="0" y="-28575"/>
            <a:chExt cx="873220" cy="158925"/>
          </a:xfrm>
        </p:grpSpPr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A2289B86-AE94-1CCE-3C6F-CC4E7BC2AA5B}"/>
                </a:ext>
              </a:extLst>
            </p:cNvPr>
            <p:cNvSpPr/>
            <p:nvPr/>
          </p:nvSpPr>
          <p:spPr>
            <a:xfrm>
              <a:off x="0" y="0"/>
              <a:ext cx="873220" cy="130350"/>
            </a:xfrm>
            <a:custGeom>
              <a:avLst/>
              <a:gdLst/>
              <a:ahLst/>
              <a:cxnLst/>
              <a:rect l="l" t="t" r="r" b="b"/>
              <a:pathLst>
                <a:path w="873220" h="130350">
                  <a:moveTo>
                    <a:pt x="44408" y="0"/>
                  </a:moveTo>
                  <a:lnTo>
                    <a:pt x="828812" y="0"/>
                  </a:lnTo>
                  <a:cubicBezTo>
                    <a:pt x="853338" y="0"/>
                    <a:pt x="873220" y="19882"/>
                    <a:pt x="873220" y="44408"/>
                  </a:cubicBezTo>
                  <a:lnTo>
                    <a:pt x="873220" y="85943"/>
                  </a:lnTo>
                  <a:cubicBezTo>
                    <a:pt x="873220" y="110468"/>
                    <a:pt x="853338" y="130350"/>
                    <a:pt x="828812" y="130350"/>
                  </a:cubicBezTo>
                  <a:lnTo>
                    <a:pt x="44408" y="130350"/>
                  </a:lnTo>
                  <a:cubicBezTo>
                    <a:pt x="19882" y="130350"/>
                    <a:pt x="0" y="110468"/>
                    <a:pt x="0" y="85943"/>
                  </a:cubicBezTo>
                  <a:lnTo>
                    <a:pt x="0" y="44408"/>
                  </a:lnTo>
                  <a:cubicBezTo>
                    <a:pt x="0" y="19882"/>
                    <a:pt x="19882" y="0"/>
                    <a:pt x="44408" y="0"/>
                  </a:cubicBezTo>
                  <a:close/>
                </a:path>
              </a:pathLst>
            </a:custGeom>
            <a:solidFill>
              <a:srgbClr val="48699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21" name="TextBox 18">
              <a:extLst>
                <a:ext uri="{FF2B5EF4-FFF2-40B4-BE49-F238E27FC236}">
                  <a16:creationId xmlns:a16="http://schemas.microsoft.com/office/drawing/2014/main" id="{6FB317A7-5BD9-6DAC-0E8C-4028ABC09A31}"/>
                </a:ext>
              </a:extLst>
            </p:cNvPr>
            <p:cNvSpPr txBox="1"/>
            <p:nvPr/>
          </p:nvSpPr>
          <p:spPr>
            <a:xfrm>
              <a:off x="0" y="-28575"/>
              <a:ext cx="873220" cy="1589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288"/>
                </a:lnSpc>
                <a:spcBef>
                  <a:spcPct val="0"/>
                </a:spcBef>
              </a:pPr>
              <a:r>
                <a:rPr lang="en-US" sz="1634" b="1" i="1" u="sng">
                  <a:solidFill>
                    <a:srgbClr val="FFFFFF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SUPUESTOS</a:t>
              </a:r>
            </a:p>
          </p:txBody>
        </p:sp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5DC1EB06-840D-D5B1-EA22-AE670F959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0427" y="900104"/>
            <a:ext cx="7810500" cy="927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100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202F9-64BC-FBD5-F18C-BED184EF8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F193363-2FCF-52E9-0511-98F11A56C4D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C378339-84EF-A2B2-8B70-1D20082C2322}"/>
              </a:ext>
            </a:extLst>
          </p:cNvPr>
          <p:cNvGrpSpPr/>
          <p:nvPr/>
        </p:nvGrpSpPr>
        <p:grpSpPr>
          <a:xfrm>
            <a:off x="28433" y="254207"/>
            <a:ext cx="18288000" cy="10287000"/>
            <a:chOff x="0" y="0"/>
            <a:chExt cx="4816593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8AFCB24-0823-C9FC-455A-11DBECBE0926}"/>
                </a:ext>
              </a:extLst>
            </p:cNvPr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AA3DA3D0-E525-A5A4-0D6A-72372DD76650}"/>
                </a:ext>
              </a:extLst>
            </p:cNvPr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C3B43813-F60D-3A94-9EBE-BE2023EB2D19}"/>
              </a:ext>
            </a:extLst>
          </p:cNvPr>
          <p:cNvSpPr txBox="1"/>
          <p:nvPr/>
        </p:nvSpPr>
        <p:spPr>
          <a:xfrm>
            <a:off x="-2278190" y="-296210"/>
            <a:ext cx="9086054" cy="18935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26"/>
              </a:lnSpc>
            </a:pPr>
            <a:endParaRPr lang="en-US" sz="3200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3026"/>
              </a:lnSpc>
            </a:pPr>
            <a:endParaRPr lang="en-US" sz="3200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lvl="0" algn="ctr">
              <a:lnSpc>
                <a:spcPts val="2882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IMMEX-IMMEX</a:t>
            </a:r>
          </a:p>
          <a:p>
            <a:pPr lvl="0" algn="ctr">
              <a:lnSpc>
                <a:spcPts val="2882"/>
              </a:lnSpc>
              <a:spcBef>
                <a:spcPct val="0"/>
              </a:spcBef>
            </a:pPr>
            <a:br>
              <a:rPr lang="en-US" sz="28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</a:br>
            <a:r>
              <a:rPr lang="en-US" sz="28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A) </a:t>
            </a:r>
            <a:r>
              <a:rPr lang="en-US" sz="28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Transferencia</a:t>
            </a:r>
            <a:endParaRPr lang="en-US" sz="2800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8F3DE784-46D5-F996-56DB-431E86894BBA}"/>
              </a:ext>
            </a:extLst>
          </p:cNvPr>
          <p:cNvGrpSpPr/>
          <p:nvPr/>
        </p:nvGrpSpPr>
        <p:grpSpPr>
          <a:xfrm>
            <a:off x="11498024" y="240787"/>
            <a:ext cx="6057177" cy="479927"/>
            <a:chOff x="0" y="0"/>
            <a:chExt cx="1228070" cy="150241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ED14F66E-3752-0647-51B3-AC995993959E}"/>
                </a:ext>
              </a:extLst>
            </p:cNvPr>
            <p:cNvSpPr/>
            <p:nvPr/>
          </p:nvSpPr>
          <p:spPr>
            <a:xfrm>
              <a:off x="0" y="0"/>
              <a:ext cx="1228070" cy="150241"/>
            </a:xfrm>
            <a:custGeom>
              <a:avLst/>
              <a:gdLst/>
              <a:ahLst/>
              <a:cxnLst/>
              <a:rect l="l" t="t" r="r" b="b"/>
              <a:pathLst>
                <a:path w="1228070" h="150241">
                  <a:moveTo>
                    <a:pt x="31576" y="0"/>
                  </a:moveTo>
                  <a:lnTo>
                    <a:pt x="1196493" y="0"/>
                  </a:lnTo>
                  <a:cubicBezTo>
                    <a:pt x="1213932" y="0"/>
                    <a:pt x="1228070" y="14137"/>
                    <a:pt x="1228070" y="31576"/>
                  </a:cubicBezTo>
                  <a:lnTo>
                    <a:pt x="1228070" y="118665"/>
                  </a:lnTo>
                  <a:cubicBezTo>
                    <a:pt x="1228070" y="136104"/>
                    <a:pt x="1213932" y="150241"/>
                    <a:pt x="1196493" y="150241"/>
                  </a:cubicBezTo>
                  <a:lnTo>
                    <a:pt x="31576" y="150241"/>
                  </a:lnTo>
                  <a:cubicBezTo>
                    <a:pt x="14137" y="150241"/>
                    <a:pt x="0" y="136104"/>
                    <a:pt x="0" y="118665"/>
                  </a:cubicBezTo>
                  <a:lnTo>
                    <a:pt x="0" y="31576"/>
                  </a:lnTo>
                  <a:cubicBezTo>
                    <a:pt x="0" y="14137"/>
                    <a:pt x="14137" y="0"/>
                    <a:pt x="31576" y="0"/>
                  </a:cubicBezTo>
                  <a:close/>
                </a:path>
              </a:pathLst>
            </a:custGeom>
            <a:solidFill>
              <a:srgbClr val="48699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329DE5DD-035D-A024-6EF8-C47CB389F426}"/>
                </a:ext>
              </a:extLst>
            </p:cNvPr>
            <p:cNvSpPr txBox="1"/>
            <p:nvPr/>
          </p:nvSpPr>
          <p:spPr>
            <a:xfrm>
              <a:off x="0" y="-28575"/>
              <a:ext cx="1228070" cy="17881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288"/>
                </a:lnSpc>
                <a:spcBef>
                  <a:spcPct val="0"/>
                </a:spcBef>
              </a:pPr>
              <a:r>
                <a:rPr lang="en-US" sz="1634" b="1" i="1" u="sng">
                  <a:solidFill>
                    <a:srgbClr val="FFFFFF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DOCUMENTOS  APLICABLES PARA CADA EXPEDIENTE</a:t>
              </a:r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B6E3E49D-5533-F1EE-7256-967CD859C4E5}"/>
              </a:ext>
            </a:extLst>
          </p:cNvPr>
          <p:cNvGrpSpPr/>
          <p:nvPr/>
        </p:nvGrpSpPr>
        <p:grpSpPr>
          <a:xfrm>
            <a:off x="3642617" y="2307721"/>
            <a:ext cx="2681983" cy="420040"/>
            <a:chOff x="15251" y="-14288"/>
            <a:chExt cx="902360" cy="13149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95427B68-FFB2-396E-385D-8F7CC8406D95}"/>
                </a:ext>
              </a:extLst>
            </p:cNvPr>
            <p:cNvSpPr/>
            <p:nvPr/>
          </p:nvSpPr>
          <p:spPr>
            <a:xfrm>
              <a:off x="44391" y="0"/>
              <a:ext cx="873220" cy="102918"/>
            </a:xfrm>
            <a:custGeom>
              <a:avLst/>
              <a:gdLst/>
              <a:ahLst/>
              <a:cxnLst/>
              <a:rect l="l" t="t" r="r" b="b"/>
              <a:pathLst>
                <a:path w="873220" h="102918">
                  <a:moveTo>
                    <a:pt x="44408" y="0"/>
                  </a:moveTo>
                  <a:lnTo>
                    <a:pt x="828812" y="0"/>
                  </a:lnTo>
                  <a:cubicBezTo>
                    <a:pt x="853338" y="0"/>
                    <a:pt x="873220" y="19882"/>
                    <a:pt x="873220" y="44408"/>
                  </a:cubicBezTo>
                  <a:lnTo>
                    <a:pt x="873220" y="58510"/>
                  </a:lnTo>
                  <a:cubicBezTo>
                    <a:pt x="873220" y="83036"/>
                    <a:pt x="853338" y="102918"/>
                    <a:pt x="828812" y="102918"/>
                  </a:cubicBezTo>
                  <a:lnTo>
                    <a:pt x="44408" y="102918"/>
                  </a:lnTo>
                  <a:cubicBezTo>
                    <a:pt x="19882" y="102918"/>
                    <a:pt x="0" y="83036"/>
                    <a:pt x="0" y="58510"/>
                  </a:cubicBezTo>
                  <a:lnTo>
                    <a:pt x="0" y="44408"/>
                  </a:lnTo>
                  <a:cubicBezTo>
                    <a:pt x="0" y="19882"/>
                    <a:pt x="19882" y="0"/>
                    <a:pt x="44408" y="0"/>
                  </a:cubicBezTo>
                  <a:close/>
                </a:path>
              </a:pathLst>
            </a:custGeom>
            <a:solidFill>
              <a:srgbClr val="48699F"/>
            </a:solidFill>
          </p:spPr>
          <p:txBody>
            <a:bodyPr/>
            <a:lstStyle/>
            <a:p>
              <a:endParaRPr lang="es-MX" sz="2400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E9FB82C1-6D80-DF55-3F05-4D176F08DE61}"/>
                </a:ext>
              </a:extLst>
            </p:cNvPr>
            <p:cNvSpPr txBox="1"/>
            <p:nvPr/>
          </p:nvSpPr>
          <p:spPr>
            <a:xfrm>
              <a:off x="15251" y="-14288"/>
              <a:ext cx="873220" cy="13149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288"/>
                </a:lnSpc>
                <a:spcBef>
                  <a:spcPct val="0"/>
                </a:spcBef>
              </a:pPr>
              <a:r>
                <a:rPr lang="en-US" sz="2000" b="1" i="1" u="sng">
                  <a:solidFill>
                    <a:srgbClr val="FFFFFF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 Mapa visual A)</a:t>
              </a:r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81EBFDEE-4F92-AECD-CEC4-79DE9C69A164}"/>
              </a:ext>
            </a:extLst>
          </p:cNvPr>
          <p:cNvGrpSpPr/>
          <p:nvPr/>
        </p:nvGrpSpPr>
        <p:grpSpPr>
          <a:xfrm>
            <a:off x="6606300" y="559275"/>
            <a:ext cx="2789402" cy="507669"/>
            <a:chOff x="0" y="-28575"/>
            <a:chExt cx="873220" cy="158925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70E5AABC-22F8-3D51-78B1-3EA52AE37B19}"/>
                </a:ext>
              </a:extLst>
            </p:cNvPr>
            <p:cNvSpPr/>
            <p:nvPr/>
          </p:nvSpPr>
          <p:spPr>
            <a:xfrm>
              <a:off x="0" y="0"/>
              <a:ext cx="873220" cy="130350"/>
            </a:xfrm>
            <a:custGeom>
              <a:avLst/>
              <a:gdLst/>
              <a:ahLst/>
              <a:cxnLst/>
              <a:rect l="l" t="t" r="r" b="b"/>
              <a:pathLst>
                <a:path w="873220" h="130350">
                  <a:moveTo>
                    <a:pt x="44408" y="0"/>
                  </a:moveTo>
                  <a:lnTo>
                    <a:pt x="828812" y="0"/>
                  </a:lnTo>
                  <a:cubicBezTo>
                    <a:pt x="853338" y="0"/>
                    <a:pt x="873220" y="19882"/>
                    <a:pt x="873220" y="44408"/>
                  </a:cubicBezTo>
                  <a:lnTo>
                    <a:pt x="873220" y="85943"/>
                  </a:lnTo>
                  <a:cubicBezTo>
                    <a:pt x="873220" y="110468"/>
                    <a:pt x="853338" y="130350"/>
                    <a:pt x="828812" y="130350"/>
                  </a:cubicBezTo>
                  <a:lnTo>
                    <a:pt x="44408" y="130350"/>
                  </a:lnTo>
                  <a:cubicBezTo>
                    <a:pt x="19882" y="130350"/>
                    <a:pt x="0" y="110468"/>
                    <a:pt x="0" y="85943"/>
                  </a:cubicBezTo>
                  <a:lnTo>
                    <a:pt x="0" y="44408"/>
                  </a:lnTo>
                  <a:cubicBezTo>
                    <a:pt x="0" y="19882"/>
                    <a:pt x="19882" y="0"/>
                    <a:pt x="44408" y="0"/>
                  </a:cubicBezTo>
                  <a:close/>
                </a:path>
              </a:pathLst>
            </a:custGeom>
            <a:solidFill>
              <a:srgbClr val="48699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25E465F3-B416-4D87-B16F-B402AE8C688B}"/>
                </a:ext>
              </a:extLst>
            </p:cNvPr>
            <p:cNvSpPr txBox="1"/>
            <p:nvPr/>
          </p:nvSpPr>
          <p:spPr>
            <a:xfrm>
              <a:off x="0" y="-28575"/>
              <a:ext cx="873220" cy="1589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288"/>
                </a:lnSpc>
                <a:spcBef>
                  <a:spcPct val="0"/>
                </a:spcBef>
              </a:pPr>
              <a:r>
                <a:rPr lang="en-US" sz="1634" b="1" i="1" u="sng">
                  <a:solidFill>
                    <a:srgbClr val="FFFFFF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5.2.5. FRACCION I</a:t>
              </a:r>
            </a:p>
          </p:txBody>
        </p:sp>
      </p:grp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390A8E3-D2AC-5DA1-F777-F19E98522D19}"/>
              </a:ext>
            </a:extLst>
          </p:cNvPr>
          <p:cNvSpPr txBox="1"/>
          <p:nvPr/>
        </p:nvSpPr>
        <p:spPr>
          <a:xfrm>
            <a:off x="5861422" y="117478"/>
            <a:ext cx="42791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ESCENARIO 3</a:t>
            </a:r>
          </a:p>
          <a:p>
            <a:pPr algn="ctr"/>
            <a:endParaRPr lang="es-MX" sz="3200"/>
          </a:p>
        </p:txBody>
      </p:sp>
      <p:pic>
        <p:nvPicPr>
          <p:cNvPr id="27" name="Imagen 26" descr="Diagrama&#10;&#10;El contenido generado por IA puede ser incorrecto.">
            <a:extLst>
              <a:ext uri="{FF2B5EF4-FFF2-40B4-BE49-F238E27FC236}">
                <a16:creationId xmlns:a16="http://schemas.microsoft.com/office/drawing/2014/main" id="{2CC90BED-4E77-611A-69E7-677739F29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81" y="2907922"/>
            <a:ext cx="9455898" cy="5362682"/>
          </a:xfrm>
          <a:prstGeom prst="rect">
            <a:avLst/>
          </a:prstGeom>
        </p:spPr>
      </p:pic>
      <p:grpSp>
        <p:nvGrpSpPr>
          <p:cNvPr id="19" name="Group 16">
            <a:extLst>
              <a:ext uri="{FF2B5EF4-FFF2-40B4-BE49-F238E27FC236}">
                <a16:creationId xmlns:a16="http://schemas.microsoft.com/office/drawing/2014/main" id="{74A2C1C1-0924-95F2-E093-CCC6055E9FC9}"/>
              </a:ext>
            </a:extLst>
          </p:cNvPr>
          <p:cNvGrpSpPr/>
          <p:nvPr/>
        </p:nvGrpSpPr>
        <p:grpSpPr>
          <a:xfrm>
            <a:off x="6317776" y="4994796"/>
            <a:ext cx="1457845" cy="297408"/>
            <a:chOff x="0" y="-28575"/>
            <a:chExt cx="873220" cy="158925"/>
          </a:xfrm>
        </p:grpSpPr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A29B7F2F-4B14-2D92-DD70-2F9BCB96C5EF}"/>
                </a:ext>
              </a:extLst>
            </p:cNvPr>
            <p:cNvSpPr/>
            <p:nvPr/>
          </p:nvSpPr>
          <p:spPr>
            <a:xfrm>
              <a:off x="0" y="0"/>
              <a:ext cx="873220" cy="130350"/>
            </a:xfrm>
            <a:custGeom>
              <a:avLst/>
              <a:gdLst/>
              <a:ahLst/>
              <a:cxnLst/>
              <a:rect l="l" t="t" r="r" b="b"/>
              <a:pathLst>
                <a:path w="873220" h="130350">
                  <a:moveTo>
                    <a:pt x="44408" y="0"/>
                  </a:moveTo>
                  <a:lnTo>
                    <a:pt x="828812" y="0"/>
                  </a:lnTo>
                  <a:cubicBezTo>
                    <a:pt x="853338" y="0"/>
                    <a:pt x="873220" y="19882"/>
                    <a:pt x="873220" y="44408"/>
                  </a:cubicBezTo>
                  <a:lnTo>
                    <a:pt x="873220" y="85943"/>
                  </a:lnTo>
                  <a:cubicBezTo>
                    <a:pt x="873220" y="110468"/>
                    <a:pt x="853338" y="130350"/>
                    <a:pt x="828812" y="130350"/>
                  </a:cubicBezTo>
                  <a:lnTo>
                    <a:pt x="44408" y="130350"/>
                  </a:lnTo>
                  <a:cubicBezTo>
                    <a:pt x="19882" y="130350"/>
                    <a:pt x="0" y="110468"/>
                    <a:pt x="0" y="85943"/>
                  </a:cubicBezTo>
                  <a:lnTo>
                    <a:pt x="0" y="44408"/>
                  </a:lnTo>
                  <a:cubicBezTo>
                    <a:pt x="0" y="19882"/>
                    <a:pt x="19882" y="0"/>
                    <a:pt x="44408" y="0"/>
                  </a:cubicBezTo>
                  <a:close/>
                </a:path>
              </a:pathLst>
            </a:custGeom>
            <a:solidFill>
              <a:srgbClr val="48699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21" name="TextBox 18">
              <a:extLst>
                <a:ext uri="{FF2B5EF4-FFF2-40B4-BE49-F238E27FC236}">
                  <a16:creationId xmlns:a16="http://schemas.microsoft.com/office/drawing/2014/main" id="{AE614277-3348-2097-169D-BB367E60DFD6}"/>
                </a:ext>
              </a:extLst>
            </p:cNvPr>
            <p:cNvSpPr txBox="1"/>
            <p:nvPr/>
          </p:nvSpPr>
          <p:spPr>
            <a:xfrm>
              <a:off x="0" y="-28575"/>
              <a:ext cx="873220" cy="1589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288"/>
                </a:lnSpc>
                <a:spcBef>
                  <a:spcPct val="0"/>
                </a:spcBef>
              </a:pPr>
              <a:r>
                <a:rPr lang="en-US" sz="1634" b="1" i="1" u="sng">
                  <a:solidFill>
                    <a:srgbClr val="FFFFFF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SUPUESTOS</a:t>
              </a:r>
            </a:p>
          </p:txBody>
        </p: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1666019E-AA2B-FE60-938F-5A8A3E85A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30361">
            <a:off x="5518366" y="4503754"/>
            <a:ext cx="834852" cy="673162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BB6472B2-3950-385B-34E4-0E192F0A7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531" y="4356810"/>
            <a:ext cx="954510" cy="138265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402381E7-153D-94F3-F44D-3D756AFF7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0427" y="886172"/>
            <a:ext cx="7810500" cy="927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090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877C3-2024-5F2E-E29E-10C909F86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E36D52C-A478-8810-294A-552E9A522F2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C56B94D2-51B7-3B6C-4718-C5D23B0766BD}"/>
              </a:ext>
            </a:extLst>
          </p:cNvPr>
          <p:cNvGrpSpPr/>
          <p:nvPr/>
        </p:nvGrpSpPr>
        <p:grpSpPr>
          <a:xfrm>
            <a:off x="-57946" y="365474"/>
            <a:ext cx="18288000" cy="10287000"/>
            <a:chOff x="0" y="0"/>
            <a:chExt cx="4816593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21399CB-EAD0-90BC-B3EF-427FA9BAC78D}"/>
                </a:ext>
              </a:extLst>
            </p:cNvPr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154C8A81-5C9D-6CE8-2041-B5BBEF31C414}"/>
                </a:ext>
              </a:extLst>
            </p:cNvPr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276E87B1-BD90-F9AB-60B7-9D15053E6DB5}"/>
              </a:ext>
            </a:extLst>
          </p:cNvPr>
          <p:cNvSpPr txBox="1"/>
          <p:nvPr/>
        </p:nvSpPr>
        <p:spPr>
          <a:xfrm>
            <a:off x="-1991442" y="-408353"/>
            <a:ext cx="9086054" cy="18935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26"/>
              </a:lnSpc>
            </a:pPr>
            <a:endParaRPr lang="en-US" sz="3200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3026"/>
              </a:lnSpc>
            </a:pPr>
            <a:endParaRPr lang="en-US" sz="3200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lvl="0" algn="ctr">
              <a:lnSpc>
                <a:spcPts val="2882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IMMEX-IMMEX</a:t>
            </a:r>
            <a:endParaRPr lang="en-US" sz="3200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lvl="0" algn="ctr">
              <a:lnSpc>
                <a:spcPts val="2882"/>
              </a:lnSpc>
              <a:spcBef>
                <a:spcPct val="0"/>
              </a:spcBef>
            </a:pPr>
            <a:br>
              <a:rPr lang="en-US" sz="32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</a:br>
            <a:r>
              <a:rPr lang="en-US" sz="32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B) </a:t>
            </a:r>
            <a:r>
              <a:rPr lang="en-US" sz="28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Enajenacion</a:t>
            </a:r>
            <a:endParaRPr lang="en-US" sz="3200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37AC9822-AADC-D1FA-FCEB-432D24006853}"/>
              </a:ext>
            </a:extLst>
          </p:cNvPr>
          <p:cNvGrpSpPr/>
          <p:nvPr/>
        </p:nvGrpSpPr>
        <p:grpSpPr>
          <a:xfrm>
            <a:off x="11642901" y="230529"/>
            <a:ext cx="6057177" cy="479927"/>
            <a:chOff x="0" y="0"/>
            <a:chExt cx="1228070" cy="150241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B2D56678-2B95-65B8-9606-CB172119482C}"/>
                </a:ext>
              </a:extLst>
            </p:cNvPr>
            <p:cNvSpPr/>
            <p:nvPr/>
          </p:nvSpPr>
          <p:spPr>
            <a:xfrm>
              <a:off x="0" y="0"/>
              <a:ext cx="1228070" cy="150241"/>
            </a:xfrm>
            <a:custGeom>
              <a:avLst/>
              <a:gdLst/>
              <a:ahLst/>
              <a:cxnLst/>
              <a:rect l="l" t="t" r="r" b="b"/>
              <a:pathLst>
                <a:path w="1228070" h="150241">
                  <a:moveTo>
                    <a:pt x="31576" y="0"/>
                  </a:moveTo>
                  <a:lnTo>
                    <a:pt x="1196493" y="0"/>
                  </a:lnTo>
                  <a:cubicBezTo>
                    <a:pt x="1213932" y="0"/>
                    <a:pt x="1228070" y="14137"/>
                    <a:pt x="1228070" y="31576"/>
                  </a:cubicBezTo>
                  <a:lnTo>
                    <a:pt x="1228070" y="118665"/>
                  </a:lnTo>
                  <a:cubicBezTo>
                    <a:pt x="1228070" y="136104"/>
                    <a:pt x="1213932" y="150241"/>
                    <a:pt x="1196493" y="150241"/>
                  </a:cubicBezTo>
                  <a:lnTo>
                    <a:pt x="31576" y="150241"/>
                  </a:lnTo>
                  <a:cubicBezTo>
                    <a:pt x="14137" y="150241"/>
                    <a:pt x="0" y="136104"/>
                    <a:pt x="0" y="118665"/>
                  </a:cubicBezTo>
                  <a:lnTo>
                    <a:pt x="0" y="31576"/>
                  </a:lnTo>
                  <a:cubicBezTo>
                    <a:pt x="0" y="14137"/>
                    <a:pt x="14137" y="0"/>
                    <a:pt x="31576" y="0"/>
                  </a:cubicBezTo>
                  <a:close/>
                </a:path>
              </a:pathLst>
            </a:custGeom>
            <a:solidFill>
              <a:srgbClr val="48699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6BB55971-F078-FFDE-BC8E-0BC93DAF6835}"/>
                </a:ext>
              </a:extLst>
            </p:cNvPr>
            <p:cNvSpPr txBox="1"/>
            <p:nvPr/>
          </p:nvSpPr>
          <p:spPr>
            <a:xfrm>
              <a:off x="0" y="-28575"/>
              <a:ext cx="1228070" cy="17881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288"/>
                </a:lnSpc>
                <a:spcBef>
                  <a:spcPct val="0"/>
                </a:spcBef>
              </a:pPr>
              <a:r>
                <a:rPr lang="en-US" sz="1634" b="1" i="1" u="sng">
                  <a:solidFill>
                    <a:srgbClr val="FFFFFF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DOCUMENTOS  APLICABLES PARA CADA EXPEDIENTE</a:t>
              </a:r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3DC013CE-025A-032F-3A21-1E08F7A6E7A2}"/>
              </a:ext>
            </a:extLst>
          </p:cNvPr>
          <p:cNvGrpSpPr/>
          <p:nvPr/>
        </p:nvGrpSpPr>
        <p:grpSpPr>
          <a:xfrm>
            <a:off x="3877231" y="2278011"/>
            <a:ext cx="2681983" cy="420040"/>
            <a:chOff x="15251" y="-14288"/>
            <a:chExt cx="902360" cy="13149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7AD90F17-6D40-AED6-634C-A97074C0BBAD}"/>
                </a:ext>
              </a:extLst>
            </p:cNvPr>
            <p:cNvSpPr/>
            <p:nvPr/>
          </p:nvSpPr>
          <p:spPr>
            <a:xfrm>
              <a:off x="44391" y="0"/>
              <a:ext cx="873220" cy="102918"/>
            </a:xfrm>
            <a:custGeom>
              <a:avLst/>
              <a:gdLst/>
              <a:ahLst/>
              <a:cxnLst/>
              <a:rect l="l" t="t" r="r" b="b"/>
              <a:pathLst>
                <a:path w="873220" h="102918">
                  <a:moveTo>
                    <a:pt x="44408" y="0"/>
                  </a:moveTo>
                  <a:lnTo>
                    <a:pt x="828812" y="0"/>
                  </a:lnTo>
                  <a:cubicBezTo>
                    <a:pt x="853338" y="0"/>
                    <a:pt x="873220" y="19882"/>
                    <a:pt x="873220" y="44408"/>
                  </a:cubicBezTo>
                  <a:lnTo>
                    <a:pt x="873220" y="58510"/>
                  </a:lnTo>
                  <a:cubicBezTo>
                    <a:pt x="873220" y="83036"/>
                    <a:pt x="853338" y="102918"/>
                    <a:pt x="828812" y="102918"/>
                  </a:cubicBezTo>
                  <a:lnTo>
                    <a:pt x="44408" y="102918"/>
                  </a:lnTo>
                  <a:cubicBezTo>
                    <a:pt x="19882" y="102918"/>
                    <a:pt x="0" y="83036"/>
                    <a:pt x="0" y="58510"/>
                  </a:cubicBezTo>
                  <a:lnTo>
                    <a:pt x="0" y="44408"/>
                  </a:lnTo>
                  <a:cubicBezTo>
                    <a:pt x="0" y="19882"/>
                    <a:pt x="19882" y="0"/>
                    <a:pt x="44408" y="0"/>
                  </a:cubicBezTo>
                  <a:close/>
                </a:path>
              </a:pathLst>
            </a:custGeom>
            <a:solidFill>
              <a:srgbClr val="48699F"/>
            </a:solidFill>
          </p:spPr>
          <p:txBody>
            <a:bodyPr/>
            <a:lstStyle/>
            <a:p>
              <a:endParaRPr lang="es-MX" sz="2400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3E659CCD-6A40-4B1C-748A-FF39D05EE543}"/>
                </a:ext>
              </a:extLst>
            </p:cNvPr>
            <p:cNvSpPr txBox="1"/>
            <p:nvPr/>
          </p:nvSpPr>
          <p:spPr>
            <a:xfrm>
              <a:off x="15251" y="-14288"/>
              <a:ext cx="873220" cy="13149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288"/>
                </a:lnSpc>
                <a:spcBef>
                  <a:spcPct val="0"/>
                </a:spcBef>
              </a:pPr>
              <a:r>
                <a:rPr lang="en-US" sz="2000" b="1" i="1" u="sng">
                  <a:solidFill>
                    <a:srgbClr val="FFFFFF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 Mapa visual B)</a:t>
              </a:r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8205FF20-9B0C-D537-6C35-222D1BEBF7FF}"/>
              </a:ext>
            </a:extLst>
          </p:cNvPr>
          <p:cNvGrpSpPr/>
          <p:nvPr/>
        </p:nvGrpSpPr>
        <p:grpSpPr>
          <a:xfrm>
            <a:off x="7230950" y="559276"/>
            <a:ext cx="2789402" cy="507669"/>
            <a:chOff x="0" y="-28575"/>
            <a:chExt cx="873220" cy="158925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65ADE0E5-C208-B7F2-D08B-99E255584120}"/>
                </a:ext>
              </a:extLst>
            </p:cNvPr>
            <p:cNvSpPr/>
            <p:nvPr/>
          </p:nvSpPr>
          <p:spPr>
            <a:xfrm>
              <a:off x="0" y="0"/>
              <a:ext cx="873220" cy="130350"/>
            </a:xfrm>
            <a:custGeom>
              <a:avLst/>
              <a:gdLst/>
              <a:ahLst/>
              <a:cxnLst/>
              <a:rect l="l" t="t" r="r" b="b"/>
              <a:pathLst>
                <a:path w="873220" h="130350">
                  <a:moveTo>
                    <a:pt x="44408" y="0"/>
                  </a:moveTo>
                  <a:lnTo>
                    <a:pt x="828812" y="0"/>
                  </a:lnTo>
                  <a:cubicBezTo>
                    <a:pt x="853338" y="0"/>
                    <a:pt x="873220" y="19882"/>
                    <a:pt x="873220" y="44408"/>
                  </a:cubicBezTo>
                  <a:lnTo>
                    <a:pt x="873220" y="85943"/>
                  </a:lnTo>
                  <a:cubicBezTo>
                    <a:pt x="873220" y="110468"/>
                    <a:pt x="853338" y="130350"/>
                    <a:pt x="828812" y="130350"/>
                  </a:cubicBezTo>
                  <a:lnTo>
                    <a:pt x="44408" y="130350"/>
                  </a:lnTo>
                  <a:cubicBezTo>
                    <a:pt x="19882" y="130350"/>
                    <a:pt x="0" y="110468"/>
                    <a:pt x="0" y="85943"/>
                  </a:cubicBezTo>
                  <a:lnTo>
                    <a:pt x="0" y="44408"/>
                  </a:lnTo>
                  <a:cubicBezTo>
                    <a:pt x="0" y="19882"/>
                    <a:pt x="19882" y="0"/>
                    <a:pt x="44408" y="0"/>
                  </a:cubicBezTo>
                  <a:close/>
                </a:path>
              </a:pathLst>
            </a:custGeom>
            <a:solidFill>
              <a:srgbClr val="48699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4B247A88-7EF5-CE83-2F3D-AB94FDC1006C}"/>
                </a:ext>
              </a:extLst>
            </p:cNvPr>
            <p:cNvSpPr txBox="1"/>
            <p:nvPr/>
          </p:nvSpPr>
          <p:spPr>
            <a:xfrm>
              <a:off x="0" y="-28575"/>
              <a:ext cx="873220" cy="1589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288"/>
                </a:lnSpc>
                <a:spcBef>
                  <a:spcPct val="0"/>
                </a:spcBef>
              </a:pPr>
              <a:r>
                <a:rPr lang="en-US" sz="1634" b="1" i="1" u="sng">
                  <a:solidFill>
                    <a:srgbClr val="FFFFFF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5.2.5. FRACCION I</a:t>
              </a:r>
            </a:p>
          </p:txBody>
        </p:sp>
      </p:grpSp>
      <p:sp>
        <p:nvSpPr>
          <p:cNvPr id="22" name="CuadroTexto 21">
            <a:extLst>
              <a:ext uri="{FF2B5EF4-FFF2-40B4-BE49-F238E27FC236}">
                <a16:creationId xmlns:a16="http://schemas.microsoft.com/office/drawing/2014/main" id="{742993B4-A42F-4F00-83B9-84066FA6F3FE}"/>
              </a:ext>
            </a:extLst>
          </p:cNvPr>
          <p:cNvSpPr txBox="1"/>
          <p:nvPr/>
        </p:nvSpPr>
        <p:spPr>
          <a:xfrm>
            <a:off x="6384777" y="117763"/>
            <a:ext cx="42791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ESCENARIO 3</a:t>
            </a:r>
          </a:p>
          <a:p>
            <a:pPr algn="ctr"/>
            <a:endParaRPr lang="es-MX" sz="3200"/>
          </a:p>
        </p:txBody>
      </p:sp>
      <p:pic>
        <p:nvPicPr>
          <p:cNvPr id="30" name="Imagen 29" descr="Diagrama&#10;&#10;El contenido generado por IA puede ser incorrecto.">
            <a:extLst>
              <a:ext uri="{FF2B5EF4-FFF2-40B4-BE49-F238E27FC236}">
                <a16:creationId xmlns:a16="http://schemas.microsoft.com/office/drawing/2014/main" id="{8E5B6A69-1583-AB07-1EBC-D09D60B7E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46" y="2768541"/>
            <a:ext cx="10077341" cy="562934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D0D5EF9-6F0D-1C2A-8A6F-F74653C7C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7828" y="825583"/>
            <a:ext cx="7810500" cy="927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39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793C8-9334-064F-538F-505300D07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7D8FD19-D634-11EF-9348-C630921658D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DAF0642-D1F8-F1E8-7DF1-90D975A4C185}"/>
              </a:ext>
            </a:extLst>
          </p:cNvPr>
          <p:cNvGrpSpPr/>
          <p:nvPr/>
        </p:nvGrpSpPr>
        <p:grpSpPr>
          <a:xfrm>
            <a:off x="-1371599" y="137706"/>
            <a:ext cx="18288000" cy="10287000"/>
            <a:chOff x="0" y="0"/>
            <a:chExt cx="4816593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8FF4C97-9AFF-E38F-2010-02B09F142F38}"/>
                </a:ext>
              </a:extLst>
            </p:cNvPr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2CAB2D91-81A2-2BCF-1EEE-43245EC426F1}"/>
                </a:ext>
              </a:extLst>
            </p:cNvPr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E8D8184F-F82B-107E-AB7C-45694D35069A}"/>
              </a:ext>
            </a:extLst>
          </p:cNvPr>
          <p:cNvGrpSpPr/>
          <p:nvPr/>
        </p:nvGrpSpPr>
        <p:grpSpPr>
          <a:xfrm>
            <a:off x="11324490" y="137706"/>
            <a:ext cx="6057177" cy="479927"/>
            <a:chOff x="0" y="0"/>
            <a:chExt cx="1228070" cy="150241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9060C604-57A5-2C66-9929-DD175901E73C}"/>
                </a:ext>
              </a:extLst>
            </p:cNvPr>
            <p:cNvSpPr/>
            <p:nvPr/>
          </p:nvSpPr>
          <p:spPr>
            <a:xfrm>
              <a:off x="0" y="0"/>
              <a:ext cx="1228070" cy="150241"/>
            </a:xfrm>
            <a:custGeom>
              <a:avLst/>
              <a:gdLst/>
              <a:ahLst/>
              <a:cxnLst/>
              <a:rect l="l" t="t" r="r" b="b"/>
              <a:pathLst>
                <a:path w="1228070" h="150241">
                  <a:moveTo>
                    <a:pt x="31576" y="0"/>
                  </a:moveTo>
                  <a:lnTo>
                    <a:pt x="1196493" y="0"/>
                  </a:lnTo>
                  <a:cubicBezTo>
                    <a:pt x="1213932" y="0"/>
                    <a:pt x="1228070" y="14137"/>
                    <a:pt x="1228070" y="31576"/>
                  </a:cubicBezTo>
                  <a:lnTo>
                    <a:pt x="1228070" y="118665"/>
                  </a:lnTo>
                  <a:cubicBezTo>
                    <a:pt x="1228070" y="136104"/>
                    <a:pt x="1213932" y="150241"/>
                    <a:pt x="1196493" y="150241"/>
                  </a:cubicBezTo>
                  <a:lnTo>
                    <a:pt x="31576" y="150241"/>
                  </a:lnTo>
                  <a:cubicBezTo>
                    <a:pt x="14137" y="150241"/>
                    <a:pt x="0" y="136104"/>
                    <a:pt x="0" y="118665"/>
                  </a:cubicBezTo>
                  <a:lnTo>
                    <a:pt x="0" y="31576"/>
                  </a:lnTo>
                  <a:cubicBezTo>
                    <a:pt x="0" y="14137"/>
                    <a:pt x="14137" y="0"/>
                    <a:pt x="31576" y="0"/>
                  </a:cubicBezTo>
                  <a:close/>
                </a:path>
              </a:pathLst>
            </a:custGeom>
            <a:solidFill>
              <a:srgbClr val="48699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97244069-C03E-2B75-4E4A-F00860B3DAD2}"/>
                </a:ext>
              </a:extLst>
            </p:cNvPr>
            <p:cNvSpPr txBox="1"/>
            <p:nvPr/>
          </p:nvSpPr>
          <p:spPr>
            <a:xfrm>
              <a:off x="0" y="-28575"/>
              <a:ext cx="1228070" cy="17881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288"/>
                </a:lnSpc>
                <a:spcBef>
                  <a:spcPct val="0"/>
                </a:spcBef>
              </a:pPr>
              <a:r>
                <a:rPr lang="en-US" sz="1634" b="1" i="1" u="sng">
                  <a:solidFill>
                    <a:srgbClr val="FFFFFF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DOCUMENTOS  APLICABLES PARA CADA EXPEDIENTE</a:t>
              </a:r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9E814C1B-F499-F4A4-D588-90B4082667A3}"/>
              </a:ext>
            </a:extLst>
          </p:cNvPr>
          <p:cNvGrpSpPr/>
          <p:nvPr/>
        </p:nvGrpSpPr>
        <p:grpSpPr>
          <a:xfrm>
            <a:off x="3516858" y="2870394"/>
            <a:ext cx="2838120" cy="420040"/>
            <a:chOff x="0" y="-14288"/>
            <a:chExt cx="888471" cy="13149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30940B6F-8764-716C-999B-892454B7576A}"/>
                </a:ext>
              </a:extLst>
            </p:cNvPr>
            <p:cNvSpPr/>
            <p:nvPr/>
          </p:nvSpPr>
          <p:spPr>
            <a:xfrm>
              <a:off x="0" y="0"/>
              <a:ext cx="873220" cy="102918"/>
            </a:xfrm>
            <a:custGeom>
              <a:avLst/>
              <a:gdLst/>
              <a:ahLst/>
              <a:cxnLst/>
              <a:rect l="l" t="t" r="r" b="b"/>
              <a:pathLst>
                <a:path w="873220" h="102918">
                  <a:moveTo>
                    <a:pt x="44408" y="0"/>
                  </a:moveTo>
                  <a:lnTo>
                    <a:pt x="828812" y="0"/>
                  </a:lnTo>
                  <a:cubicBezTo>
                    <a:pt x="853338" y="0"/>
                    <a:pt x="873220" y="19882"/>
                    <a:pt x="873220" y="44408"/>
                  </a:cubicBezTo>
                  <a:lnTo>
                    <a:pt x="873220" y="58510"/>
                  </a:lnTo>
                  <a:cubicBezTo>
                    <a:pt x="873220" y="83036"/>
                    <a:pt x="853338" y="102918"/>
                    <a:pt x="828812" y="102918"/>
                  </a:cubicBezTo>
                  <a:lnTo>
                    <a:pt x="44408" y="102918"/>
                  </a:lnTo>
                  <a:cubicBezTo>
                    <a:pt x="19882" y="102918"/>
                    <a:pt x="0" y="83036"/>
                    <a:pt x="0" y="58510"/>
                  </a:cubicBezTo>
                  <a:lnTo>
                    <a:pt x="0" y="44408"/>
                  </a:lnTo>
                  <a:cubicBezTo>
                    <a:pt x="0" y="19882"/>
                    <a:pt x="19882" y="0"/>
                    <a:pt x="44408" y="0"/>
                  </a:cubicBezTo>
                  <a:close/>
                </a:path>
              </a:pathLst>
            </a:custGeom>
            <a:solidFill>
              <a:srgbClr val="48699F"/>
            </a:solidFill>
          </p:spPr>
          <p:txBody>
            <a:bodyPr/>
            <a:lstStyle/>
            <a:p>
              <a:endParaRPr lang="es-MX" sz="2400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1D8A535C-DEE8-ADAA-C605-4A9CDF55A952}"/>
                </a:ext>
              </a:extLst>
            </p:cNvPr>
            <p:cNvSpPr txBox="1"/>
            <p:nvPr/>
          </p:nvSpPr>
          <p:spPr>
            <a:xfrm>
              <a:off x="15251" y="-14288"/>
              <a:ext cx="873220" cy="13149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288"/>
                </a:lnSpc>
                <a:spcBef>
                  <a:spcPct val="0"/>
                </a:spcBef>
              </a:pPr>
              <a:r>
                <a:rPr lang="en-US" sz="2000" b="1" i="1" u="sng">
                  <a:solidFill>
                    <a:srgbClr val="FFFFFF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 Mapa visual</a:t>
              </a:r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6BC835B5-74E9-4E3F-72D5-43F5CA4DEBFF}"/>
              </a:ext>
            </a:extLst>
          </p:cNvPr>
          <p:cNvGrpSpPr/>
          <p:nvPr/>
        </p:nvGrpSpPr>
        <p:grpSpPr>
          <a:xfrm>
            <a:off x="6568960" y="633281"/>
            <a:ext cx="2789402" cy="507669"/>
            <a:chOff x="0" y="-28575"/>
            <a:chExt cx="873220" cy="158925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60DABCF5-7F73-9358-7773-53110A787B62}"/>
                </a:ext>
              </a:extLst>
            </p:cNvPr>
            <p:cNvSpPr/>
            <p:nvPr/>
          </p:nvSpPr>
          <p:spPr>
            <a:xfrm>
              <a:off x="0" y="0"/>
              <a:ext cx="873220" cy="130350"/>
            </a:xfrm>
            <a:custGeom>
              <a:avLst/>
              <a:gdLst/>
              <a:ahLst/>
              <a:cxnLst/>
              <a:rect l="l" t="t" r="r" b="b"/>
              <a:pathLst>
                <a:path w="873220" h="130350">
                  <a:moveTo>
                    <a:pt x="44408" y="0"/>
                  </a:moveTo>
                  <a:lnTo>
                    <a:pt x="828812" y="0"/>
                  </a:lnTo>
                  <a:cubicBezTo>
                    <a:pt x="853338" y="0"/>
                    <a:pt x="873220" y="19882"/>
                    <a:pt x="873220" y="44408"/>
                  </a:cubicBezTo>
                  <a:lnTo>
                    <a:pt x="873220" y="85943"/>
                  </a:lnTo>
                  <a:cubicBezTo>
                    <a:pt x="873220" y="110468"/>
                    <a:pt x="853338" y="130350"/>
                    <a:pt x="828812" y="130350"/>
                  </a:cubicBezTo>
                  <a:lnTo>
                    <a:pt x="44408" y="130350"/>
                  </a:lnTo>
                  <a:cubicBezTo>
                    <a:pt x="19882" y="130350"/>
                    <a:pt x="0" y="110468"/>
                    <a:pt x="0" y="85943"/>
                  </a:cubicBezTo>
                  <a:lnTo>
                    <a:pt x="0" y="44408"/>
                  </a:lnTo>
                  <a:cubicBezTo>
                    <a:pt x="0" y="19882"/>
                    <a:pt x="19882" y="0"/>
                    <a:pt x="44408" y="0"/>
                  </a:cubicBezTo>
                  <a:close/>
                </a:path>
              </a:pathLst>
            </a:custGeom>
            <a:solidFill>
              <a:srgbClr val="48699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6C25F929-94FA-F121-701B-F10158507303}"/>
                </a:ext>
              </a:extLst>
            </p:cNvPr>
            <p:cNvSpPr txBox="1"/>
            <p:nvPr/>
          </p:nvSpPr>
          <p:spPr>
            <a:xfrm>
              <a:off x="0" y="-28575"/>
              <a:ext cx="873220" cy="1589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ts val="2288"/>
                </a:lnSpc>
                <a:spcBef>
                  <a:spcPct val="0"/>
                </a:spcBef>
              </a:pPr>
              <a:r>
                <a:rPr lang="en-US" sz="1634" b="1" i="1" u="sng">
                  <a:solidFill>
                    <a:srgbClr val="FFFFFF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5.2.5. FRACCION II</a:t>
              </a:r>
            </a:p>
          </p:txBody>
        </p:sp>
      </p:grp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3819128-7ED4-D776-0C43-27B364245B60}"/>
              </a:ext>
            </a:extLst>
          </p:cNvPr>
          <p:cNvSpPr txBox="1"/>
          <p:nvPr/>
        </p:nvSpPr>
        <p:spPr>
          <a:xfrm>
            <a:off x="5844823" y="137706"/>
            <a:ext cx="42791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ESCENARIO 4</a:t>
            </a:r>
          </a:p>
          <a:p>
            <a:pPr algn="ctr"/>
            <a:endParaRPr lang="es-MX" sz="3200"/>
          </a:p>
        </p:txBody>
      </p:sp>
      <p:sp>
        <p:nvSpPr>
          <p:cNvPr id="24" name="TextBox 48">
            <a:extLst>
              <a:ext uri="{FF2B5EF4-FFF2-40B4-BE49-F238E27FC236}">
                <a16:creationId xmlns:a16="http://schemas.microsoft.com/office/drawing/2014/main" id="{891C3A44-00F2-BEC3-7A7A-3E9700E42364}"/>
              </a:ext>
            </a:extLst>
          </p:cNvPr>
          <p:cNvSpPr txBox="1"/>
          <p:nvPr/>
        </p:nvSpPr>
        <p:spPr>
          <a:xfrm>
            <a:off x="685800" y="1267069"/>
            <a:ext cx="7543800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93"/>
              </a:lnSpc>
            </a:pPr>
            <a:r>
              <a:rPr lang="en-US" sz="28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PROVEEDOR NACIONAL-IMMEX</a:t>
            </a:r>
          </a:p>
          <a:p>
            <a:pPr marL="0" lvl="0" indent="0" algn="ctr">
              <a:lnSpc>
                <a:spcPts val="2593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ENAJENACION DE NACIONAL A EXTRANJERO CON ENTREGA EN TERRITORIO NACIONAL</a:t>
            </a:r>
          </a:p>
        </p:txBody>
      </p:sp>
      <p:pic>
        <p:nvPicPr>
          <p:cNvPr id="26" name="Imagen 25" descr="Diagrama&#10;&#10;El contenido generado por IA puede ser incorrecto.">
            <a:extLst>
              <a:ext uri="{FF2B5EF4-FFF2-40B4-BE49-F238E27FC236}">
                <a16:creationId xmlns:a16="http://schemas.microsoft.com/office/drawing/2014/main" id="{94AF70D3-E990-D534-4E23-502BCEF7F9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1351"/>
          <a:stretch>
            <a:fillRect/>
          </a:stretch>
        </p:blipFill>
        <p:spPr>
          <a:xfrm>
            <a:off x="241186" y="3451030"/>
            <a:ext cx="9438181" cy="5945069"/>
          </a:xfrm>
          <a:prstGeom prst="rect">
            <a:avLst/>
          </a:prstGeom>
        </p:spPr>
      </p:pic>
      <p:grpSp>
        <p:nvGrpSpPr>
          <p:cNvPr id="19" name="Group 16">
            <a:extLst>
              <a:ext uri="{FF2B5EF4-FFF2-40B4-BE49-F238E27FC236}">
                <a16:creationId xmlns:a16="http://schemas.microsoft.com/office/drawing/2014/main" id="{CD1F0E1D-F309-8902-01DE-8949359288D1}"/>
              </a:ext>
            </a:extLst>
          </p:cNvPr>
          <p:cNvGrpSpPr/>
          <p:nvPr/>
        </p:nvGrpSpPr>
        <p:grpSpPr>
          <a:xfrm>
            <a:off x="6700101" y="6133549"/>
            <a:ext cx="1981200" cy="290016"/>
            <a:chOff x="0" y="-28575"/>
            <a:chExt cx="873220" cy="158925"/>
          </a:xfrm>
        </p:grpSpPr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0E1AAB6C-3B6C-B606-0E18-939FB4CD25ED}"/>
                </a:ext>
              </a:extLst>
            </p:cNvPr>
            <p:cNvSpPr/>
            <p:nvPr/>
          </p:nvSpPr>
          <p:spPr>
            <a:xfrm>
              <a:off x="0" y="0"/>
              <a:ext cx="873220" cy="130350"/>
            </a:xfrm>
            <a:custGeom>
              <a:avLst/>
              <a:gdLst/>
              <a:ahLst/>
              <a:cxnLst/>
              <a:rect l="l" t="t" r="r" b="b"/>
              <a:pathLst>
                <a:path w="873220" h="130350">
                  <a:moveTo>
                    <a:pt x="44408" y="0"/>
                  </a:moveTo>
                  <a:lnTo>
                    <a:pt x="828812" y="0"/>
                  </a:lnTo>
                  <a:cubicBezTo>
                    <a:pt x="853338" y="0"/>
                    <a:pt x="873220" y="19882"/>
                    <a:pt x="873220" y="44408"/>
                  </a:cubicBezTo>
                  <a:lnTo>
                    <a:pt x="873220" y="85943"/>
                  </a:lnTo>
                  <a:cubicBezTo>
                    <a:pt x="873220" y="110468"/>
                    <a:pt x="853338" y="130350"/>
                    <a:pt x="828812" y="130350"/>
                  </a:cubicBezTo>
                  <a:lnTo>
                    <a:pt x="44408" y="130350"/>
                  </a:lnTo>
                  <a:cubicBezTo>
                    <a:pt x="19882" y="130350"/>
                    <a:pt x="0" y="110468"/>
                    <a:pt x="0" y="85943"/>
                  </a:cubicBezTo>
                  <a:lnTo>
                    <a:pt x="0" y="44408"/>
                  </a:lnTo>
                  <a:cubicBezTo>
                    <a:pt x="0" y="19882"/>
                    <a:pt x="19882" y="0"/>
                    <a:pt x="44408" y="0"/>
                  </a:cubicBezTo>
                  <a:close/>
                </a:path>
              </a:pathLst>
            </a:custGeom>
            <a:solidFill>
              <a:srgbClr val="48699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21" name="TextBox 18">
              <a:extLst>
                <a:ext uri="{FF2B5EF4-FFF2-40B4-BE49-F238E27FC236}">
                  <a16:creationId xmlns:a16="http://schemas.microsoft.com/office/drawing/2014/main" id="{BC57D9FE-08A5-D49C-F7E5-1F4887ABBDCE}"/>
                </a:ext>
              </a:extLst>
            </p:cNvPr>
            <p:cNvSpPr txBox="1"/>
            <p:nvPr/>
          </p:nvSpPr>
          <p:spPr>
            <a:xfrm>
              <a:off x="0" y="-28575"/>
              <a:ext cx="873220" cy="1589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288"/>
                </a:lnSpc>
                <a:spcBef>
                  <a:spcPct val="0"/>
                </a:spcBef>
              </a:pPr>
              <a:r>
                <a:rPr lang="en-US" sz="1634" b="1" i="1" u="sng">
                  <a:solidFill>
                    <a:srgbClr val="FFFFFF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SUPUESTOS</a:t>
              </a:r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66EBF0CF-E35E-708D-0032-A67845DB5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7828" y="813641"/>
            <a:ext cx="7810500" cy="927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217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241A3-6E3B-E8FB-9C22-55F51812A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2CF1562-C402-5A8C-6989-9DDF9436DF22}"/>
              </a:ext>
            </a:extLst>
          </p:cNvPr>
          <p:cNvSpPr/>
          <p:nvPr/>
        </p:nvSpPr>
        <p:spPr>
          <a:xfrm>
            <a:off x="29497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29CF019-391A-97B1-440B-5FDA357F2826}"/>
              </a:ext>
            </a:extLst>
          </p:cNvPr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23B8486-D37A-3BD1-C263-1F8990295123}"/>
              </a:ext>
            </a:extLst>
          </p:cNvPr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EDFDD61-9D54-6552-1A35-BBE6AD1375D3}"/>
              </a:ext>
            </a:extLst>
          </p:cNvPr>
          <p:cNvSpPr txBox="1"/>
          <p:nvPr/>
        </p:nvSpPr>
        <p:spPr>
          <a:xfrm>
            <a:off x="1515397" y="1773985"/>
            <a:ext cx="15316200" cy="7683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4275"/>
              </a:lnSpc>
              <a:defRPr sz="3417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sz="2800">
              <a:sym typeface="Inter Medium"/>
            </a:endParaRPr>
          </a:p>
          <a:p>
            <a:pPr algn="l">
              <a:lnSpc>
                <a:spcPct val="150000"/>
              </a:lnSpc>
            </a:pPr>
            <a:r>
              <a:rPr lang="en-US" sz="2800">
                <a:sym typeface="Inter Medium"/>
              </a:rPr>
              <a:t>La </a:t>
            </a:r>
            <a:r>
              <a:rPr lang="en-US" sz="2800" err="1">
                <a:sym typeface="Inter Medium"/>
              </a:rPr>
              <a:t>reforma</a:t>
            </a:r>
            <a:r>
              <a:rPr lang="en-US" sz="2800">
                <a:sym typeface="Inter Medium"/>
              </a:rPr>
              <a:t> a la Ley </a:t>
            </a:r>
            <a:r>
              <a:rPr lang="en-US" sz="2800" err="1">
                <a:sym typeface="Inter Medium"/>
              </a:rPr>
              <a:t>Aduanera</a:t>
            </a:r>
            <a:r>
              <a:rPr lang="en-US" sz="2800">
                <a:sym typeface="Inter Medium"/>
              </a:rPr>
              <a:t> </a:t>
            </a:r>
            <a:r>
              <a:rPr lang="en-US" sz="2800" err="1">
                <a:sym typeface="Inter Medium"/>
              </a:rPr>
              <a:t>busca</a:t>
            </a:r>
            <a:r>
              <a:rPr lang="en-US" sz="2800">
                <a:sym typeface="Inter Medium"/>
              </a:rPr>
              <a:t> </a:t>
            </a:r>
            <a:r>
              <a:rPr lang="en-US" sz="2800" err="1">
                <a:sym typeface="Inter Medium"/>
              </a:rPr>
              <a:t>asegurar</a:t>
            </a:r>
            <a:r>
              <a:rPr lang="en-US" sz="2800">
                <a:sym typeface="Inter Medium"/>
              </a:rPr>
              <a:t> las </a:t>
            </a:r>
            <a:r>
              <a:rPr lang="en-US" sz="2800" err="1">
                <a:sym typeface="Inter Medium"/>
              </a:rPr>
              <a:t>transferencias</a:t>
            </a:r>
            <a:r>
              <a:rPr lang="en-US" sz="2800">
                <a:sym typeface="Inter Medium"/>
              </a:rPr>
              <a:t> </a:t>
            </a:r>
            <a:r>
              <a:rPr lang="en-US" sz="2800" err="1">
                <a:sym typeface="Inter Medium"/>
              </a:rPr>
              <a:t>virtuales</a:t>
            </a:r>
            <a:r>
              <a:rPr lang="en-US" sz="2800">
                <a:sym typeface="Inter Medium"/>
              </a:rPr>
              <a:t>, </a:t>
            </a:r>
            <a:r>
              <a:rPr lang="en-US" sz="2800" err="1">
                <a:sym typeface="Inter Medium"/>
              </a:rPr>
              <a:t>requiriendo</a:t>
            </a:r>
            <a:r>
              <a:rPr lang="en-US" sz="2800">
                <a:sym typeface="Inter Medium"/>
              </a:rPr>
              <a:t> </a:t>
            </a:r>
            <a:r>
              <a:rPr lang="en-US" sz="2800" err="1">
                <a:sym typeface="Inter Medium"/>
              </a:rPr>
              <a:t>ahora</a:t>
            </a:r>
            <a:r>
              <a:rPr lang="en-US" sz="2800">
                <a:sym typeface="Inter Medium"/>
              </a:rPr>
              <a:t> </a:t>
            </a:r>
            <a:r>
              <a:rPr lang="en-US" sz="2800" err="1">
                <a:sym typeface="Inter Medium"/>
              </a:rPr>
              <a:t>que</a:t>
            </a:r>
            <a:r>
              <a:rPr lang="en-US" sz="2800">
                <a:sym typeface="Inter Medium"/>
              </a:rPr>
              <a:t> </a:t>
            </a:r>
            <a:r>
              <a:rPr lang="en-US" sz="2800" err="1">
                <a:sym typeface="Inter Medium"/>
              </a:rPr>
              <a:t>los</a:t>
            </a:r>
            <a:r>
              <a:rPr lang="en-US" sz="2800">
                <a:sym typeface="Inter Medium"/>
              </a:rPr>
              <a:t> </a:t>
            </a:r>
            <a:r>
              <a:rPr lang="en-US" sz="2800" err="1">
                <a:sym typeface="Inter Medium"/>
              </a:rPr>
              <a:t>importadores</a:t>
            </a:r>
            <a:r>
              <a:rPr lang="en-US" sz="2800">
                <a:sym typeface="Inter Medium"/>
              </a:rPr>
              <a:t> y </a:t>
            </a:r>
            <a:r>
              <a:rPr lang="en-US" sz="2800" err="1">
                <a:sym typeface="Inter Medium"/>
              </a:rPr>
              <a:t>exportadores</a:t>
            </a:r>
            <a:r>
              <a:rPr lang="en-US" sz="2800">
                <a:sym typeface="Inter Medium"/>
              </a:rPr>
              <a:t> </a:t>
            </a:r>
            <a:r>
              <a:rPr lang="en-US" sz="2800" err="1">
                <a:sym typeface="Inter Medium"/>
              </a:rPr>
              <a:t>justifiquen</a:t>
            </a:r>
            <a:r>
              <a:rPr lang="en-US" sz="2800">
                <a:sym typeface="Inter Medium"/>
              </a:rPr>
              <a:t> la </a:t>
            </a:r>
            <a:r>
              <a:rPr lang="en-US" sz="2800" err="1">
                <a:sym typeface="Inter Medium"/>
              </a:rPr>
              <a:t>materialidad</a:t>
            </a:r>
            <a:r>
              <a:rPr lang="en-US" sz="2800">
                <a:sym typeface="Inter Medium"/>
              </a:rPr>
              <a:t> de la </a:t>
            </a:r>
            <a:r>
              <a:rPr lang="en-US" sz="2800" err="1">
                <a:sym typeface="Inter Medium"/>
              </a:rPr>
              <a:t>operacion</a:t>
            </a:r>
            <a:r>
              <a:rPr lang="en-US" sz="2800">
                <a:sym typeface="Inter Medium"/>
              </a:rPr>
              <a:t> virtual, en </a:t>
            </a:r>
            <a:r>
              <a:rPr lang="en-US" sz="2800" err="1">
                <a:sym typeface="Inter Medium"/>
              </a:rPr>
              <a:t>lugar</a:t>
            </a:r>
            <a:r>
              <a:rPr lang="en-US" sz="2800">
                <a:sym typeface="Inter Medium"/>
              </a:rPr>
              <a:t> de solo la </a:t>
            </a:r>
            <a:r>
              <a:rPr lang="en-US" sz="2800" err="1">
                <a:sym typeface="Inter Medium"/>
              </a:rPr>
              <a:t>formalidad</a:t>
            </a:r>
            <a:r>
              <a:rPr lang="en-US" sz="2800">
                <a:sym typeface="Inter Medium"/>
              </a:rPr>
              <a:t> </a:t>
            </a:r>
            <a:r>
              <a:rPr lang="en-US" sz="2800" err="1">
                <a:sym typeface="Inter Medium"/>
              </a:rPr>
              <a:t>documental.Esta</a:t>
            </a:r>
            <a:r>
              <a:rPr lang="en-US" sz="2800">
                <a:sym typeface="Inter Medium"/>
              </a:rPr>
              <a:t> </a:t>
            </a:r>
            <a:r>
              <a:rPr lang="en-US" sz="2800" err="1">
                <a:sym typeface="Inter Medium"/>
              </a:rPr>
              <a:t>nueva</a:t>
            </a:r>
            <a:r>
              <a:rPr lang="en-US" sz="2800">
                <a:sym typeface="Inter Medium"/>
              </a:rPr>
              <a:t> </a:t>
            </a:r>
            <a:r>
              <a:rPr lang="en-US" sz="2800" err="1">
                <a:sym typeface="Inter Medium"/>
              </a:rPr>
              <a:t>reforma</a:t>
            </a:r>
            <a:r>
              <a:rPr lang="en-US" sz="2800">
                <a:sym typeface="Inter Medium"/>
              </a:rPr>
              <a:t> </a:t>
            </a:r>
            <a:r>
              <a:rPr lang="en-US" sz="2800" err="1">
                <a:sym typeface="Inter Medium"/>
              </a:rPr>
              <a:t>entra</a:t>
            </a:r>
            <a:r>
              <a:rPr lang="en-US" sz="2800">
                <a:sym typeface="Inter Medium"/>
              </a:rPr>
              <a:t> en vigor a </a:t>
            </a:r>
            <a:r>
              <a:rPr lang="en-US" sz="2800" err="1">
                <a:sym typeface="Inter Medium"/>
              </a:rPr>
              <a:t>partir</a:t>
            </a:r>
            <a:r>
              <a:rPr lang="en-US" sz="2800">
                <a:sym typeface="Inter Medium"/>
              </a:rPr>
              <a:t> del 1ro de </a:t>
            </a:r>
            <a:r>
              <a:rPr lang="en-US" sz="2800" err="1">
                <a:sym typeface="Inter Medium"/>
              </a:rPr>
              <a:t>enero</a:t>
            </a:r>
            <a:r>
              <a:rPr lang="en-US" sz="2800">
                <a:sym typeface="Inter Medium"/>
              </a:rPr>
              <a:t> de 2026. </a:t>
            </a:r>
          </a:p>
          <a:p>
            <a:pPr algn="l">
              <a:lnSpc>
                <a:spcPct val="150000"/>
              </a:lnSpc>
            </a:pPr>
            <a:endParaRPr lang="en-US" sz="2800">
              <a:sym typeface="Inter Medium"/>
            </a:endParaRPr>
          </a:p>
          <a:p>
            <a:pPr algn="l">
              <a:lnSpc>
                <a:spcPct val="150000"/>
              </a:lnSpc>
            </a:pPr>
            <a:r>
              <a:rPr lang="en-US" sz="2800">
                <a:sym typeface="Inter Medium"/>
              </a:rPr>
              <a:t>Esto </a:t>
            </a:r>
            <a:r>
              <a:rPr lang="en-US" sz="2800" err="1">
                <a:sym typeface="Inter Medium"/>
              </a:rPr>
              <a:t>nos</a:t>
            </a:r>
            <a:r>
              <a:rPr lang="en-US" sz="2800">
                <a:sym typeface="Inter Medium"/>
              </a:rPr>
              <a:t> </a:t>
            </a:r>
            <a:r>
              <a:rPr lang="en-US" sz="2800" err="1">
                <a:sym typeface="Inter Medium"/>
              </a:rPr>
              <a:t>lleva</a:t>
            </a:r>
            <a:r>
              <a:rPr lang="en-US" sz="2800">
                <a:sym typeface="Inter Medium"/>
              </a:rPr>
              <a:t> a </a:t>
            </a:r>
            <a:r>
              <a:rPr lang="en-US" sz="2800" err="1">
                <a:sym typeface="Inter Medium"/>
              </a:rPr>
              <a:t>que</a:t>
            </a:r>
            <a:r>
              <a:rPr lang="en-US" sz="2800">
                <a:sym typeface="Inter Medium"/>
              </a:rPr>
              <a:t> </a:t>
            </a:r>
            <a:r>
              <a:rPr lang="en-US" sz="2800" err="1">
                <a:sym typeface="Inter Medium"/>
              </a:rPr>
              <a:t>los</a:t>
            </a:r>
            <a:r>
              <a:rPr lang="en-US" sz="2800">
                <a:sym typeface="Inter Medium"/>
              </a:rPr>
              <a:t> </a:t>
            </a:r>
            <a:r>
              <a:rPr lang="en-US" sz="2800" err="1">
                <a:sym typeface="Inter Medium"/>
              </a:rPr>
              <a:t>importadores</a:t>
            </a:r>
            <a:r>
              <a:rPr lang="en-US" sz="2800">
                <a:sym typeface="Inter Medium"/>
              </a:rPr>
              <a:t> y </a:t>
            </a:r>
            <a:r>
              <a:rPr lang="en-US" sz="2800" err="1">
                <a:sym typeface="Inter Medium"/>
              </a:rPr>
              <a:t>exportadores</a:t>
            </a:r>
            <a:r>
              <a:rPr lang="en-US" sz="2800">
                <a:sym typeface="Inter Medium"/>
              </a:rPr>
              <a:t> </a:t>
            </a:r>
            <a:r>
              <a:rPr lang="en-US" sz="2800" err="1">
                <a:sym typeface="Inter Medium"/>
              </a:rPr>
              <a:t>deberán</a:t>
            </a:r>
            <a:r>
              <a:rPr lang="en-US" sz="2800">
                <a:sym typeface="Inter Medium"/>
              </a:rPr>
              <a:t> </a:t>
            </a:r>
            <a:r>
              <a:rPr lang="en-US" sz="2800" err="1">
                <a:sym typeface="Inter Medium"/>
              </a:rPr>
              <a:t>probar</a:t>
            </a:r>
            <a:r>
              <a:rPr lang="en-US" sz="2800">
                <a:sym typeface="Inter Medium"/>
              </a:rPr>
              <a:t> </a:t>
            </a:r>
            <a:r>
              <a:rPr lang="en-US" sz="2800" err="1">
                <a:sym typeface="Inter Medium"/>
              </a:rPr>
              <a:t>que</a:t>
            </a:r>
            <a:r>
              <a:rPr lang="en-US" sz="2800">
                <a:sym typeface="Inter Medium"/>
              </a:rPr>
              <a:t> las </a:t>
            </a:r>
            <a:r>
              <a:rPr lang="en-US" sz="2800" err="1">
                <a:sym typeface="Inter Medium"/>
              </a:rPr>
              <a:t>transferencias</a:t>
            </a:r>
            <a:r>
              <a:rPr lang="en-US" sz="2800">
                <a:sym typeface="Inter Medium"/>
              </a:rPr>
              <a:t> de </a:t>
            </a:r>
            <a:r>
              <a:rPr lang="en-US" sz="2800" err="1">
                <a:sym typeface="Inter Medium"/>
              </a:rPr>
              <a:t>mercancías</a:t>
            </a:r>
            <a:r>
              <a:rPr lang="en-US" sz="2800">
                <a:sym typeface="Inter Medium"/>
              </a:rPr>
              <a:t> </a:t>
            </a:r>
            <a:r>
              <a:rPr lang="en-US" sz="2800" err="1">
                <a:sym typeface="Inter Medium"/>
              </a:rPr>
              <a:t>realmente</a:t>
            </a:r>
            <a:r>
              <a:rPr lang="en-US" sz="2800">
                <a:sym typeface="Inter Medium"/>
              </a:rPr>
              <a:t> </a:t>
            </a:r>
            <a:r>
              <a:rPr lang="en-US" sz="2800" err="1">
                <a:sym typeface="Inter Medium"/>
              </a:rPr>
              <a:t>ocurrieron</a:t>
            </a:r>
            <a:r>
              <a:rPr lang="en-US" sz="2800">
                <a:sym typeface="Inter Medium"/>
              </a:rPr>
              <a:t>, </a:t>
            </a:r>
            <a:r>
              <a:rPr lang="en-US" sz="2800" err="1">
                <a:sym typeface="Inter Medium"/>
              </a:rPr>
              <a:t>que</a:t>
            </a:r>
            <a:r>
              <a:rPr lang="en-US" sz="2800">
                <a:sym typeface="Inter Medium"/>
              </a:rPr>
              <a:t> no sea </a:t>
            </a:r>
            <a:r>
              <a:rPr lang="en-US" sz="2800" err="1">
                <a:sym typeface="Inter Medium"/>
              </a:rPr>
              <a:t>basado</a:t>
            </a:r>
            <a:r>
              <a:rPr lang="en-US" sz="2800">
                <a:sym typeface="Inter Medium"/>
              </a:rPr>
              <a:t> en </a:t>
            </a:r>
            <a:r>
              <a:rPr lang="en-US" sz="2800" err="1">
                <a:sym typeface="Inter Medium"/>
              </a:rPr>
              <a:t>el</a:t>
            </a:r>
            <a:r>
              <a:rPr lang="en-US" sz="2800">
                <a:sym typeface="Inter Medium"/>
              </a:rPr>
              <a:t> simple </a:t>
            </a:r>
            <a:r>
              <a:rPr lang="en-US" sz="2800" err="1">
                <a:sym typeface="Inter Medium"/>
              </a:rPr>
              <a:t>llenado</a:t>
            </a:r>
            <a:r>
              <a:rPr lang="en-US" sz="2800">
                <a:sym typeface="Inter Medium"/>
              </a:rPr>
              <a:t> de </a:t>
            </a:r>
            <a:r>
              <a:rPr lang="en-US" sz="2800" err="1">
                <a:sym typeface="Inter Medium"/>
              </a:rPr>
              <a:t>pedimentos</a:t>
            </a:r>
            <a:r>
              <a:rPr lang="en-US" sz="2800">
                <a:sym typeface="Inter Medium"/>
              </a:rPr>
              <a:t>, </a:t>
            </a:r>
            <a:r>
              <a:rPr lang="en-US" sz="2800" err="1">
                <a:sym typeface="Inter Medium"/>
              </a:rPr>
              <a:t>comprobantes</a:t>
            </a:r>
            <a:r>
              <a:rPr lang="en-US" sz="2800">
                <a:sym typeface="Inter Medium"/>
              </a:rPr>
              <a:t> </a:t>
            </a:r>
            <a:r>
              <a:rPr lang="en-US" sz="2800" err="1">
                <a:sym typeface="Inter Medium"/>
              </a:rPr>
              <a:t>documentales</a:t>
            </a:r>
            <a:r>
              <a:rPr lang="en-US" sz="2800">
                <a:sym typeface="Inter Medium"/>
              </a:rPr>
              <a:t> y </a:t>
            </a:r>
            <a:r>
              <a:rPr lang="en-US" sz="2800" err="1">
                <a:sym typeface="Inter Medium"/>
              </a:rPr>
              <a:t>electronicos</a:t>
            </a:r>
            <a:r>
              <a:rPr lang="en-US" sz="2800">
                <a:sym typeface="Inter Medium"/>
              </a:rPr>
              <a:t> </a:t>
            </a:r>
            <a:r>
              <a:rPr lang="en-US" sz="2800" err="1">
                <a:sym typeface="Inter Medium"/>
              </a:rPr>
              <a:t>basicos</a:t>
            </a:r>
            <a:r>
              <a:rPr lang="en-US" sz="2800">
                <a:sym typeface="Inter Medium"/>
              </a:rPr>
              <a:t>. Por </a:t>
            </a:r>
            <a:r>
              <a:rPr lang="en-US" sz="2800" err="1">
                <a:sym typeface="Inter Medium"/>
              </a:rPr>
              <a:t>eso</a:t>
            </a:r>
            <a:r>
              <a:rPr lang="en-US" sz="2800">
                <a:sym typeface="Inter Medium"/>
              </a:rPr>
              <a:t> a </a:t>
            </a:r>
            <a:r>
              <a:rPr lang="en-US" sz="2800" err="1">
                <a:sym typeface="Inter Medium"/>
              </a:rPr>
              <a:t>partir</a:t>
            </a:r>
            <a:r>
              <a:rPr lang="en-US" sz="2800">
                <a:sym typeface="Inter Medium"/>
              </a:rPr>
              <a:t> de </a:t>
            </a:r>
            <a:r>
              <a:rPr lang="en-US" sz="2800" err="1">
                <a:sym typeface="Inter Medium"/>
              </a:rPr>
              <a:t>esta</a:t>
            </a:r>
            <a:r>
              <a:rPr lang="en-US" sz="2800">
                <a:sym typeface="Inter Medium"/>
              </a:rPr>
              <a:t> </a:t>
            </a:r>
            <a:r>
              <a:rPr lang="en-US" sz="2800" err="1">
                <a:sym typeface="Inter Medium"/>
              </a:rPr>
              <a:t>fecha</a:t>
            </a:r>
            <a:r>
              <a:rPr lang="en-US" sz="2800">
                <a:sym typeface="Inter Medium"/>
              </a:rPr>
              <a:t> sera </a:t>
            </a:r>
            <a:r>
              <a:rPr lang="en-US" sz="2800" err="1">
                <a:sym typeface="Inter Medium"/>
              </a:rPr>
              <a:t>exigible</a:t>
            </a:r>
            <a:r>
              <a:rPr lang="en-US" sz="2800">
                <a:sym typeface="Inter Medium"/>
              </a:rPr>
              <a:t> para </a:t>
            </a:r>
            <a:r>
              <a:rPr lang="en-US" sz="2800" err="1">
                <a:sym typeface="Inter Medium"/>
              </a:rPr>
              <a:t>cada</a:t>
            </a:r>
            <a:r>
              <a:rPr lang="en-US" sz="2800">
                <a:sym typeface="Inter Medium"/>
              </a:rPr>
              <a:t> </a:t>
            </a:r>
            <a:r>
              <a:rPr lang="en-US" sz="2800" err="1">
                <a:sym typeface="Inter Medium"/>
              </a:rPr>
              <a:t>operacion</a:t>
            </a:r>
            <a:r>
              <a:rPr lang="en-US" sz="2800">
                <a:sym typeface="Inter Medium"/>
              </a:rPr>
              <a:t> virtual un </a:t>
            </a:r>
            <a:r>
              <a:rPr lang="en-US" sz="2800" err="1">
                <a:sym typeface="Inter Medium"/>
              </a:rPr>
              <a:t>expediente</a:t>
            </a:r>
            <a:r>
              <a:rPr lang="en-US" sz="2800">
                <a:sym typeface="Inter Medium"/>
              </a:rPr>
              <a:t> </a:t>
            </a:r>
            <a:r>
              <a:rPr lang="en-US" sz="2800" err="1">
                <a:sym typeface="Inter Medium"/>
              </a:rPr>
              <a:t>electrónico</a:t>
            </a:r>
            <a:r>
              <a:rPr lang="en-US" sz="2800">
                <a:sym typeface="Inter Medium"/>
              </a:rPr>
              <a:t> </a:t>
            </a:r>
            <a:r>
              <a:rPr lang="en-US" sz="2800" err="1">
                <a:sym typeface="Inter Medium"/>
              </a:rPr>
              <a:t>más</a:t>
            </a:r>
            <a:r>
              <a:rPr lang="en-US" sz="2800">
                <a:sym typeface="Inter Medium"/>
              </a:rPr>
              <a:t> </a:t>
            </a:r>
            <a:r>
              <a:rPr lang="en-US" sz="2800" err="1">
                <a:sym typeface="Inter Medium"/>
              </a:rPr>
              <a:t>robusto</a:t>
            </a:r>
            <a:r>
              <a:rPr lang="en-US" sz="2800">
                <a:sym typeface="Inter Medium"/>
              </a:rPr>
              <a:t> y </a:t>
            </a:r>
            <a:r>
              <a:rPr lang="en-US" sz="2800" err="1">
                <a:sym typeface="Inter Medium"/>
              </a:rPr>
              <a:t>estricto</a:t>
            </a:r>
            <a:r>
              <a:rPr lang="en-US" sz="2800">
                <a:sym typeface="Inter Medium"/>
              </a:rPr>
              <a:t> </a:t>
            </a:r>
            <a:r>
              <a:rPr lang="en-US" sz="2800" err="1">
                <a:sym typeface="Inter Medium"/>
              </a:rPr>
              <a:t>que</a:t>
            </a:r>
            <a:r>
              <a:rPr lang="en-US" sz="2800">
                <a:sym typeface="Inter Medium"/>
              </a:rPr>
              <a:t> </a:t>
            </a:r>
            <a:r>
              <a:rPr lang="en-US" sz="2800" err="1">
                <a:sym typeface="Inter Medium"/>
              </a:rPr>
              <a:t>contega</a:t>
            </a:r>
            <a:r>
              <a:rPr lang="en-US" sz="2800">
                <a:sym typeface="Inter Medium"/>
              </a:rPr>
              <a:t> </a:t>
            </a:r>
            <a:r>
              <a:rPr lang="en-US" sz="2800" err="1">
                <a:sym typeface="Inter Medium"/>
              </a:rPr>
              <a:t>más</a:t>
            </a:r>
            <a:r>
              <a:rPr lang="en-US" sz="2800">
                <a:sym typeface="Inter Medium"/>
              </a:rPr>
              <a:t> </a:t>
            </a:r>
            <a:r>
              <a:rPr lang="en-US" sz="2800" err="1">
                <a:sym typeface="Inter Medium"/>
              </a:rPr>
              <a:t>documentos</a:t>
            </a:r>
            <a:r>
              <a:rPr lang="en-US" sz="2800">
                <a:sym typeface="Inter Medium"/>
              </a:rPr>
              <a:t> </a:t>
            </a:r>
            <a:r>
              <a:rPr lang="en-US" sz="2800" err="1">
                <a:sym typeface="Inter Medium"/>
              </a:rPr>
              <a:t>que</a:t>
            </a:r>
            <a:r>
              <a:rPr lang="en-US" sz="2800">
                <a:sym typeface="Inter Medium"/>
              </a:rPr>
              <a:t> </a:t>
            </a:r>
            <a:r>
              <a:rPr lang="en-US" sz="2800" err="1">
                <a:sym typeface="Inter Medium"/>
              </a:rPr>
              <a:t>comprueban</a:t>
            </a:r>
            <a:r>
              <a:rPr lang="en-US" sz="2800">
                <a:sym typeface="Inter Medium"/>
              </a:rPr>
              <a:t> la </a:t>
            </a:r>
            <a:r>
              <a:rPr lang="en-US" sz="2800" err="1">
                <a:sym typeface="Inter Medium"/>
              </a:rPr>
              <a:t>materalidad</a:t>
            </a:r>
            <a:r>
              <a:rPr lang="en-US" sz="2800">
                <a:sym typeface="Inter Medium"/>
              </a:rPr>
              <a:t> y </a:t>
            </a:r>
            <a:r>
              <a:rPr lang="en-US" sz="2800" err="1">
                <a:sym typeface="Inter Medium"/>
              </a:rPr>
              <a:t>trazabilidad</a:t>
            </a:r>
            <a:r>
              <a:rPr lang="en-US" sz="2800">
                <a:sym typeface="Inter Medium"/>
              </a:rPr>
              <a:t> de las </a:t>
            </a:r>
            <a:r>
              <a:rPr lang="en-US" sz="2800" err="1">
                <a:sym typeface="Inter Medium"/>
              </a:rPr>
              <a:t>operaciones</a:t>
            </a:r>
            <a:r>
              <a:rPr lang="en-US" sz="2800">
                <a:sym typeface="Inter Medium"/>
              </a:rPr>
              <a:t> </a:t>
            </a:r>
            <a:r>
              <a:rPr lang="en-US" sz="2800" err="1">
                <a:sym typeface="Inter Medium"/>
              </a:rPr>
              <a:t>virtuales</a:t>
            </a:r>
            <a:r>
              <a:rPr lang="en-US" sz="2800">
                <a:sym typeface="Inter Medium"/>
              </a:rPr>
              <a:t>. 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8E0744A4-0555-4C14-F856-0804DFD0DF28}"/>
              </a:ext>
            </a:extLst>
          </p:cNvPr>
          <p:cNvSpPr txBox="1"/>
          <p:nvPr/>
        </p:nvSpPr>
        <p:spPr>
          <a:xfrm>
            <a:off x="1600200" y="796335"/>
            <a:ext cx="14732991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5"/>
              </a:lnSpc>
            </a:pPr>
            <a:r>
              <a:rPr lang="en-US" sz="34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NUEVOS ASPECTOS A CONSIDERAR </a:t>
            </a:r>
          </a:p>
          <a:p>
            <a:pPr algn="ctr">
              <a:lnSpc>
                <a:spcPts val="4275"/>
              </a:lnSpc>
            </a:pPr>
            <a:r>
              <a:rPr lang="en-US" sz="4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 LAS TRANSFERENCIAS.</a:t>
            </a:r>
            <a:endParaRPr lang="en-US" sz="3417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93533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-1873093" y="-1171267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8" y="0"/>
                </a:lnTo>
                <a:lnTo>
                  <a:pt x="4697438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4" name="Group 4"/>
          <p:cNvGrpSpPr/>
          <p:nvPr/>
        </p:nvGrpSpPr>
        <p:grpSpPr>
          <a:xfrm>
            <a:off x="972327" y="2208343"/>
            <a:ext cx="3464884" cy="5759010"/>
            <a:chOff x="0" y="0"/>
            <a:chExt cx="912562" cy="151677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12562" cy="1516776"/>
            </a:xfrm>
            <a:custGeom>
              <a:avLst/>
              <a:gdLst/>
              <a:ahLst/>
              <a:cxnLst/>
              <a:rect l="l" t="t" r="r" b="b"/>
              <a:pathLst>
                <a:path w="912562" h="1516776">
                  <a:moveTo>
                    <a:pt x="44688" y="0"/>
                  </a:moveTo>
                  <a:lnTo>
                    <a:pt x="867874" y="0"/>
                  </a:lnTo>
                  <a:cubicBezTo>
                    <a:pt x="879726" y="0"/>
                    <a:pt x="891093" y="4708"/>
                    <a:pt x="899473" y="13089"/>
                  </a:cubicBezTo>
                  <a:cubicBezTo>
                    <a:pt x="907854" y="21469"/>
                    <a:pt x="912562" y="32836"/>
                    <a:pt x="912562" y="44688"/>
                  </a:cubicBezTo>
                  <a:lnTo>
                    <a:pt x="912562" y="1472088"/>
                  </a:lnTo>
                  <a:cubicBezTo>
                    <a:pt x="912562" y="1496769"/>
                    <a:pt x="892555" y="1516776"/>
                    <a:pt x="867874" y="1516776"/>
                  </a:cubicBezTo>
                  <a:lnTo>
                    <a:pt x="44688" y="1516776"/>
                  </a:lnTo>
                  <a:cubicBezTo>
                    <a:pt x="20007" y="1516776"/>
                    <a:pt x="0" y="1496769"/>
                    <a:pt x="0" y="1472088"/>
                  </a:cubicBezTo>
                  <a:lnTo>
                    <a:pt x="0" y="44688"/>
                  </a:lnTo>
                  <a:cubicBezTo>
                    <a:pt x="0" y="20007"/>
                    <a:pt x="20007" y="0"/>
                    <a:pt x="4468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912562" cy="15548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532684" y="2236485"/>
            <a:ext cx="3464884" cy="5759010"/>
            <a:chOff x="0" y="0"/>
            <a:chExt cx="912562" cy="151677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12562" cy="1516776"/>
            </a:xfrm>
            <a:custGeom>
              <a:avLst/>
              <a:gdLst/>
              <a:ahLst/>
              <a:cxnLst/>
              <a:rect l="l" t="t" r="r" b="b"/>
              <a:pathLst>
                <a:path w="912562" h="1516776">
                  <a:moveTo>
                    <a:pt x="44688" y="0"/>
                  </a:moveTo>
                  <a:lnTo>
                    <a:pt x="867874" y="0"/>
                  </a:lnTo>
                  <a:cubicBezTo>
                    <a:pt x="879726" y="0"/>
                    <a:pt x="891093" y="4708"/>
                    <a:pt x="899473" y="13089"/>
                  </a:cubicBezTo>
                  <a:cubicBezTo>
                    <a:pt x="907854" y="21469"/>
                    <a:pt x="912562" y="32836"/>
                    <a:pt x="912562" y="44688"/>
                  </a:cubicBezTo>
                  <a:lnTo>
                    <a:pt x="912562" y="1472088"/>
                  </a:lnTo>
                  <a:cubicBezTo>
                    <a:pt x="912562" y="1496769"/>
                    <a:pt x="892555" y="1516776"/>
                    <a:pt x="867874" y="1516776"/>
                  </a:cubicBezTo>
                  <a:lnTo>
                    <a:pt x="44688" y="1516776"/>
                  </a:lnTo>
                  <a:cubicBezTo>
                    <a:pt x="20007" y="1516776"/>
                    <a:pt x="0" y="1496769"/>
                    <a:pt x="0" y="1472088"/>
                  </a:cubicBezTo>
                  <a:lnTo>
                    <a:pt x="0" y="44688"/>
                  </a:lnTo>
                  <a:cubicBezTo>
                    <a:pt x="0" y="20007"/>
                    <a:pt x="20007" y="0"/>
                    <a:pt x="4468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912562" cy="15548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11"/>
          <p:cNvSpPr/>
          <p:nvPr/>
        </p:nvSpPr>
        <p:spPr>
          <a:xfrm>
            <a:off x="6833212" y="4693622"/>
            <a:ext cx="1106328" cy="890120"/>
          </a:xfrm>
          <a:custGeom>
            <a:avLst/>
            <a:gdLst/>
            <a:ahLst/>
            <a:cxnLst/>
            <a:rect l="l" t="t" r="r" b="b"/>
            <a:pathLst>
              <a:path w="1106328" h="890120">
                <a:moveTo>
                  <a:pt x="0" y="0"/>
                </a:moveTo>
                <a:lnTo>
                  <a:pt x="1106328" y="0"/>
                </a:lnTo>
                <a:lnTo>
                  <a:pt x="1106328" y="890119"/>
                </a:lnTo>
                <a:lnTo>
                  <a:pt x="0" y="8901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TextBox 12"/>
          <p:cNvSpPr txBox="1"/>
          <p:nvPr/>
        </p:nvSpPr>
        <p:spPr>
          <a:xfrm>
            <a:off x="2369749" y="484775"/>
            <a:ext cx="12938502" cy="79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GLOSARIO DE DEFINICIONES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43859" y="2390756"/>
            <a:ext cx="2436096" cy="337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sz="1934" b="1" err="1">
                <a:solidFill>
                  <a:srgbClr val="010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Enajenacion</a:t>
            </a:r>
            <a:endParaRPr lang="en-US" sz="1934" b="1">
              <a:solidFill>
                <a:srgbClr val="010F1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14814" y="2803002"/>
            <a:ext cx="3179911" cy="137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08"/>
              </a:lnSpc>
              <a:spcBef>
                <a:spcPct val="0"/>
              </a:spcBef>
            </a:pP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 comercio exterior, se refiere a la transferencia</a:t>
            </a:r>
          </a:p>
          <a:p>
            <a:pPr algn="just">
              <a:lnSpc>
                <a:spcPts val="2708"/>
              </a:lnSpc>
              <a:spcBef>
                <a:spcPct val="0"/>
              </a:spcBef>
            </a:pP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 mercancías entre empresas.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43859" y="4356368"/>
            <a:ext cx="2436096" cy="337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sz="1934" b="1" err="1">
                <a:solidFill>
                  <a:srgbClr val="010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Extranjero</a:t>
            </a:r>
            <a:endParaRPr lang="en-US" sz="1934" b="1">
              <a:solidFill>
                <a:srgbClr val="010F1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71951" y="4809964"/>
            <a:ext cx="3282111" cy="2742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8"/>
              </a:lnSpc>
              <a:spcBef>
                <a:spcPct val="0"/>
              </a:spcBef>
            </a:pP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Persona física o moral que reside o está constituida fuera del territorio nacional. En operaciones</a:t>
            </a:r>
          </a:p>
          <a:p>
            <a:pPr algn="l">
              <a:lnSpc>
                <a:spcPts val="2708"/>
              </a:lnSpc>
              <a:spcBef>
                <a:spcPct val="0"/>
              </a:spcBef>
            </a:pP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aduaneras, se refiere a </a:t>
            </a:r>
            <a:r>
              <a:rPr lang="en-US" sz="1934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clientes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934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proveedores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o </a:t>
            </a:r>
            <a:r>
              <a:rPr lang="en-US" sz="1934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corporativos ubicados fuera de México.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4859722" y="2208343"/>
            <a:ext cx="3464884" cy="5759010"/>
            <a:chOff x="0" y="0"/>
            <a:chExt cx="912562" cy="151677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12562" cy="1516776"/>
            </a:xfrm>
            <a:custGeom>
              <a:avLst/>
              <a:gdLst/>
              <a:ahLst/>
              <a:cxnLst/>
              <a:rect l="l" t="t" r="r" b="b"/>
              <a:pathLst>
                <a:path w="912562" h="1516776">
                  <a:moveTo>
                    <a:pt x="44688" y="0"/>
                  </a:moveTo>
                  <a:lnTo>
                    <a:pt x="867874" y="0"/>
                  </a:lnTo>
                  <a:cubicBezTo>
                    <a:pt x="879726" y="0"/>
                    <a:pt x="891093" y="4708"/>
                    <a:pt x="899473" y="13089"/>
                  </a:cubicBezTo>
                  <a:cubicBezTo>
                    <a:pt x="907854" y="21469"/>
                    <a:pt x="912562" y="32836"/>
                    <a:pt x="912562" y="44688"/>
                  </a:cubicBezTo>
                  <a:lnTo>
                    <a:pt x="912562" y="1472088"/>
                  </a:lnTo>
                  <a:cubicBezTo>
                    <a:pt x="912562" y="1496769"/>
                    <a:pt x="892555" y="1516776"/>
                    <a:pt x="867874" y="1516776"/>
                  </a:cubicBezTo>
                  <a:lnTo>
                    <a:pt x="44688" y="1516776"/>
                  </a:lnTo>
                  <a:cubicBezTo>
                    <a:pt x="20007" y="1516776"/>
                    <a:pt x="0" y="1496769"/>
                    <a:pt x="0" y="1472088"/>
                  </a:cubicBezTo>
                  <a:lnTo>
                    <a:pt x="0" y="44688"/>
                  </a:lnTo>
                  <a:cubicBezTo>
                    <a:pt x="0" y="20007"/>
                    <a:pt x="20007" y="0"/>
                    <a:pt x="4468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912562" cy="15548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5139890" y="2390756"/>
            <a:ext cx="2436096" cy="337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sz="1934" b="1">
                <a:solidFill>
                  <a:srgbClr val="010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Coorporativo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250691" y="2779189"/>
            <a:ext cx="2816357" cy="171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8"/>
              </a:lnSpc>
              <a:spcBef>
                <a:spcPct val="0"/>
              </a:spcBef>
            </a:pP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Grupo de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empresas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bajo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una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misma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administración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>
              <a:lnSpc>
                <a:spcPts val="2708"/>
              </a:lnSpc>
              <a:spcBef>
                <a:spcPct val="0"/>
              </a:spcBef>
            </a:pPr>
            <a:endParaRPr lang="en-US" sz="1934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708"/>
              </a:lnSpc>
              <a:spcBef>
                <a:spcPct val="0"/>
              </a:spcBef>
            </a:pPr>
            <a:endParaRPr lang="en-US" sz="1934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183860" y="4323887"/>
            <a:ext cx="2436096" cy="337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sz="1934" b="1">
                <a:solidFill>
                  <a:srgbClr val="010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IMMEX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060355" y="4838613"/>
            <a:ext cx="3179911" cy="2399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8"/>
              </a:lnSpc>
              <a:spcBef>
                <a:spcPct val="0"/>
              </a:spcBef>
            </a:pP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Empresas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que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permite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importar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temporalmente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insumos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maquinaria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sin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pagar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impuestos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siempre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que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los</a:t>
            </a:r>
            <a:endParaRPr lang="en-US" sz="1934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708"/>
              </a:lnSpc>
              <a:spcBef>
                <a:spcPct val="0"/>
              </a:spcBef>
            </a:pP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productos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se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destinen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exportación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8705850" y="2208343"/>
            <a:ext cx="3464884" cy="5759010"/>
            <a:chOff x="0" y="0"/>
            <a:chExt cx="912562" cy="151677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912562" cy="1516776"/>
            </a:xfrm>
            <a:custGeom>
              <a:avLst/>
              <a:gdLst/>
              <a:ahLst/>
              <a:cxnLst/>
              <a:rect l="l" t="t" r="r" b="b"/>
              <a:pathLst>
                <a:path w="912562" h="1516776">
                  <a:moveTo>
                    <a:pt x="44688" y="0"/>
                  </a:moveTo>
                  <a:lnTo>
                    <a:pt x="867874" y="0"/>
                  </a:lnTo>
                  <a:cubicBezTo>
                    <a:pt x="879726" y="0"/>
                    <a:pt x="891093" y="4708"/>
                    <a:pt x="899473" y="13089"/>
                  </a:cubicBezTo>
                  <a:cubicBezTo>
                    <a:pt x="907854" y="21469"/>
                    <a:pt x="912562" y="32836"/>
                    <a:pt x="912562" y="44688"/>
                  </a:cubicBezTo>
                  <a:lnTo>
                    <a:pt x="912562" y="1472088"/>
                  </a:lnTo>
                  <a:cubicBezTo>
                    <a:pt x="912562" y="1496769"/>
                    <a:pt x="892555" y="1516776"/>
                    <a:pt x="867874" y="1516776"/>
                  </a:cubicBezTo>
                  <a:lnTo>
                    <a:pt x="44688" y="1516776"/>
                  </a:lnTo>
                  <a:cubicBezTo>
                    <a:pt x="20007" y="1516776"/>
                    <a:pt x="0" y="1496769"/>
                    <a:pt x="0" y="1472088"/>
                  </a:cubicBezTo>
                  <a:lnTo>
                    <a:pt x="0" y="44688"/>
                  </a:lnTo>
                  <a:cubicBezTo>
                    <a:pt x="0" y="20007"/>
                    <a:pt x="20007" y="0"/>
                    <a:pt x="4468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912562" cy="15548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9220244" y="2351909"/>
            <a:ext cx="2436096" cy="676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sz="1934" b="1">
                <a:solidFill>
                  <a:srgbClr val="010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Proveedor Nacional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924925" y="2982405"/>
            <a:ext cx="3008061" cy="3085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8"/>
              </a:lnSpc>
              <a:spcBef>
                <a:spcPct val="0"/>
              </a:spcBef>
            </a:pP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Empresa establecida en México que suministra bienes o servicios dentro del territorio nacional,</a:t>
            </a:r>
          </a:p>
          <a:p>
            <a:pPr algn="l">
              <a:lnSpc>
                <a:spcPts val="2708"/>
              </a:lnSpc>
              <a:spcBef>
                <a:spcPct val="0"/>
              </a:spcBef>
            </a:pP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cumpliendo con las disposiciones fiscales y aduaneras</a:t>
            </a:r>
          </a:p>
          <a:p>
            <a:pPr algn="l">
              <a:lnSpc>
                <a:spcPts val="2708"/>
              </a:lnSpc>
              <a:spcBef>
                <a:spcPct val="0"/>
              </a:spcBef>
            </a:pPr>
            <a:endParaRPr lang="en-US" sz="1934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249252" y="6019960"/>
            <a:ext cx="2436096" cy="337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sz="1934" b="1">
                <a:solidFill>
                  <a:srgbClr val="010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CFDI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839000" y="6532301"/>
            <a:ext cx="3179911" cy="137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8"/>
              </a:lnSpc>
              <a:spcBef>
                <a:spcPct val="0"/>
              </a:spcBef>
            </a:pP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Factura electrónica oficial en México.</a:t>
            </a:r>
          </a:p>
          <a:p>
            <a:pPr algn="ctr">
              <a:lnSpc>
                <a:spcPts val="2708"/>
              </a:lnSpc>
              <a:spcBef>
                <a:spcPct val="0"/>
              </a:spcBef>
            </a:pPr>
            <a:endParaRPr lang="en-US" sz="1934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2708"/>
              </a:lnSpc>
              <a:spcBef>
                <a:spcPct val="0"/>
              </a:spcBef>
            </a:pPr>
            <a:endParaRPr lang="en-US" sz="1934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3132759" y="2390756"/>
            <a:ext cx="2436096" cy="337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sz="1934" b="1">
                <a:solidFill>
                  <a:srgbClr val="010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Transferencia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618409" y="2803002"/>
            <a:ext cx="3178033" cy="2742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8"/>
              </a:lnSpc>
              <a:spcBef>
                <a:spcPct val="0"/>
              </a:spcBef>
            </a:pP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Movimiento de mercancías entre empresas o establecimientos, sin que exista una venta directa,</a:t>
            </a:r>
          </a:p>
          <a:p>
            <a:pPr algn="l">
              <a:lnSpc>
                <a:spcPts val="2708"/>
              </a:lnSpc>
              <a:spcBef>
                <a:spcPct val="0"/>
              </a:spcBef>
            </a:pP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generalmente bajo programas como IMMEX o depósito fiscal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132759" y="5654692"/>
            <a:ext cx="2436096" cy="341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8"/>
              </a:lnSpc>
              <a:spcBef>
                <a:spcPct val="0"/>
              </a:spcBef>
            </a:pPr>
            <a:r>
              <a:rPr lang="en-US" sz="1934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Leyendas Fiscales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675170" y="6105629"/>
            <a:ext cx="3179911" cy="171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8"/>
              </a:lnSpc>
              <a:spcBef>
                <a:spcPct val="0"/>
              </a:spcBef>
            </a:pP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Textos obligatorios en facturas para cumplir con la ley.</a:t>
            </a:r>
          </a:p>
          <a:p>
            <a:pPr algn="ctr">
              <a:lnSpc>
                <a:spcPts val="2708"/>
              </a:lnSpc>
              <a:spcBef>
                <a:spcPct val="0"/>
              </a:spcBef>
            </a:pPr>
            <a:endParaRPr lang="en-US" sz="1934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2708"/>
              </a:lnSpc>
              <a:spcBef>
                <a:spcPct val="0"/>
              </a:spcBef>
            </a:pPr>
            <a:endParaRPr lang="en-US" sz="1934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TextBox 12">
            <a:extLst>
              <a:ext uri="{FF2B5EF4-FFF2-40B4-BE49-F238E27FC236}">
                <a16:creationId xmlns:a16="http://schemas.microsoft.com/office/drawing/2014/main" id="{A1EA9DEC-A964-9F93-31F9-31DE45C14F52}"/>
              </a:ext>
            </a:extLst>
          </p:cNvPr>
          <p:cNvSpPr txBox="1"/>
          <p:nvPr/>
        </p:nvSpPr>
        <p:spPr>
          <a:xfrm>
            <a:off x="2236599" y="1051652"/>
            <a:ext cx="12938502" cy="737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3200" b="1">
                <a:solidFill>
                  <a:srgbClr val="FFFFFF"/>
                </a:solidFill>
                <a:latin typeface="Arial" panose="020B0604020202020204" pitchFamily="34" charset="0"/>
                <a:ea typeface="Montserrat Bold"/>
                <a:cs typeface="Arial" panose="020B0604020202020204" pitchFamily="34" charset="0"/>
                <a:sym typeface="Montserrat Bold"/>
              </a:rPr>
              <a:t>TRANSFERENCIAS VIRTUALES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878643" y="2010156"/>
            <a:ext cx="3496573" cy="5759010"/>
            <a:chOff x="0" y="0"/>
            <a:chExt cx="965244" cy="15167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5244" cy="1516776"/>
            </a:xfrm>
            <a:custGeom>
              <a:avLst/>
              <a:gdLst/>
              <a:ahLst/>
              <a:cxnLst/>
              <a:rect l="l" t="t" r="r" b="b"/>
              <a:pathLst>
                <a:path w="965244" h="1516776">
                  <a:moveTo>
                    <a:pt x="42249" y="0"/>
                  </a:moveTo>
                  <a:lnTo>
                    <a:pt x="922995" y="0"/>
                  </a:lnTo>
                  <a:cubicBezTo>
                    <a:pt x="934200" y="0"/>
                    <a:pt x="944946" y="4451"/>
                    <a:pt x="952869" y="12374"/>
                  </a:cubicBezTo>
                  <a:cubicBezTo>
                    <a:pt x="960792" y="20298"/>
                    <a:pt x="965244" y="31044"/>
                    <a:pt x="965244" y="42249"/>
                  </a:cubicBezTo>
                  <a:lnTo>
                    <a:pt x="965244" y="1474527"/>
                  </a:lnTo>
                  <a:cubicBezTo>
                    <a:pt x="965244" y="1485732"/>
                    <a:pt x="960792" y="1496479"/>
                    <a:pt x="952869" y="1504402"/>
                  </a:cubicBezTo>
                  <a:cubicBezTo>
                    <a:pt x="944946" y="1512325"/>
                    <a:pt x="934200" y="1516776"/>
                    <a:pt x="922995" y="1516776"/>
                  </a:cubicBezTo>
                  <a:lnTo>
                    <a:pt x="42249" y="1516776"/>
                  </a:lnTo>
                  <a:cubicBezTo>
                    <a:pt x="31044" y="1516776"/>
                    <a:pt x="20298" y="1512325"/>
                    <a:pt x="12374" y="1504402"/>
                  </a:cubicBezTo>
                  <a:cubicBezTo>
                    <a:pt x="4451" y="1496479"/>
                    <a:pt x="0" y="1485732"/>
                    <a:pt x="0" y="1474527"/>
                  </a:cubicBezTo>
                  <a:lnTo>
                    <a:pt x="0" y="42249"/>
                  </a:lnTo>
                  <a:cubicBezTo>
                    <a:pt x="0" y="31044"/>
                    <a:pt x="4451" y="20298"/>
                    <a:pt x="12374" y="12374"/>
                  </a:cubicBezTo>
                  <a:cubicBezTo>
                    <a:pt x="20298" y="4451"/>
                    <a:pt x="31044" y="0"/>
                    <a:pt x="4224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965244" cy="15548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382649" y="1994826"/>
            <a:ext cx="3464884" cy="5759010"/>
            <a:chOff x="0" y="0"/>
            <a:chExt cx="912562" cy="151677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2562" cy="1516776"/>
            </a:xfrm>
            <a:custGeom>
              <a:avLst/>
              <a:gdLst/>
              <a:ahLst/>
              <a:cxnLst/>
              <a:rect l="l" t="t" r="r" b="b"/>
              <a:pathLst>
                <a:path w="912562" h="1516776">
                  <a:moveTo>
                    <a:pt x="44688" y="0"/>
                  </a:moveTo>
                  <a:lnTo>
                    <a:pt x="867874" y="0"/>
                  </a:lnTo>
                  <a:cubicBezTo>
                    <a:pt x="879726" y="0"/>
                    <a:pt x="891093" y="4708"/>
                    <a:pt x="899473" y="13089"/>
                  </a:cubicBezTo>
                  <a:cubicBezTo>
                    <a:pt x="907854" y="21469"/>
                    <a:pt x="912562" y="32836"/>
                    <a:pt x="912562" y="44688"/>
                  </a:cubicBezTo>
                  <a:lnTo>
                    <a:pt x="912562" y="1472088"/>
                  </a:lnTo>
                  <a:cubicBezTo>
                    <a:pt x="912562" y="1496769"/>
                    <a:pt x="892555" y="1516776"/>
                    <a:pt x="867874" y="1516776"/>
                  </a:cubicBezTo>
                  <a:lnTo>
                    <a:pt x="44688" y="1516776"/>
                  </a:lnTo>
                  <a:cubicBezTo>
                    <a:pt x="20007" y="1516776"/>
                    <a:pt x="0" y="1496769"/>
                    <a:pt x="0" y="1472088"/>
                  </a:cubicBezTo>
                  <a:lnTo>
                    <a:pt x="0" y="44688"/>
                  </a:lnTo>
                  <a:cubicBezTo>
                    <a:pt x="0" y="20007"/>
                    <a:pt x="20007" y="0"/>
                    <a:pt x="4468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912562" cy="15548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10"/>
          <p:cNvSpPr/>
          <p:nvPr/>
        </p:nvSpPr>
        <p:spPr>
          <a:xfrm>
            <a:off x="6833212" y="4693622"/>
            <a:ext cx="1106328" cy="890120"/>
          </a:xfrm>
          <a:custGeom>
            <a:avLst/>
            <a:gdLst/>
            <a:ahLst/>
            <a:cxnLst/>
            <a:rect l="l" t="t" r="r" b="b"/>
            <a:pathLst>
              <a:path w="1106328" h="890120">
                <a:moveTo>
                  <a:pt x="0" y="0"/>
                </a:moveTo>
                <a:lnTo>
                  <a:pt x="1106328" y="0"/>
                </a:lnTo>
                <a:lnTo>
                  <a:pt x="1106328" y="890119"/>
                </a:lnTo>
                <a:lnTo>
                  <a:pt x="0" y="8901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TextBox 11"/>
          <p:cNvSpPr txBox="1"/>
          <p:nvPr/>
        </p:nvSpPr>
        <p:spPr>
          <a:xfrm>
            <a:off x="1354981" y="2424232"/>
            <a:ext cx="2436096" cy="676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sz="1934" b="1">
                <a:solidFill>
                  <a:srgbClr val="010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Depósito Fiscal (DF)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3323259"/>
            <a:ext cx="3387896" cy="3085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8"/>
              </a:lnSpc>
              <a:spcBef>
                <a:spcPct val="0"/>
              </a:spcBef>
            </a:pP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Régimen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aduanero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que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permite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almacenar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mercancías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extranjeras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o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nacionales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en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almacenes</a:t>
            </a:r>
            <a:endParaRPr lang="en-US" sz="1934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708"/>
              </a:lnSpc>
              <a:spcBef>
                <a:spcPct val="0"/>
              </a:spcBef>
            </a:pP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autorizados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sin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pagar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impuestos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hasta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que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se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destinen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consumo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exportación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o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importación</a:t>
            </a:r>
            <a:endParaRPr lang="en-US" sz="1934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708"/>
              </a:lnSpc>
              <a:spcBef>
                <a:spcPct val="0"/>
              </a:spcBef>
            </a:pP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definitiva</a:t>
            </a:r>
            <a:endParaRPr lang="en-US" sz="1934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4791933" y="1986348"/>
            <a:ext cx="3496572" cy="5759010"/>
            <a:chOff x="0" y="0"/>
            <a:chExt cx="912562" cy="151677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12562" cy="1516776"/>
            </a:xfrm>
            <a:custGeom>
              <a:avLst/>
              <a:gdLst/>
              <a:ahLst/>
              <a:cxnLst/>
              <a:rect l="l" t="t" r="r" b="b"/>
              <a:pathLst>
                <a:path w="912562" h="1516776">
                  <a:moveTo>
                    <a:pt x="44688" y="0"/>
                  </a:moveTo>
                  <a:lnTo>
                    <a:pt x="867874" y="0"/>
                  </a:lnTo>
                  <a:cubicBezTo>
                    <a:pt x="879726" y="0"/>
                    <a:pt x="891093" y="4708"/>
                    <a:pt x="899473" y="13089"/>
                  </a:cubicBezTo>
                  <a:cubicBezTo>
                    <a:pt x="907854" y="21469"/>
                    <a:pt x="912562" y="32836"/>
                    <a:pt x="912562" y="44688"/>
                  </a:cubicBezTo>
                  <a:lnTo>
                    <a:pt x="912562" y="1472088"/>
                  </a:lnTo>
                  <a:cubicBezTo>
                    <a:pt x="912562" y="1496769"/>
                    <a:pt x="892555" y="1516776"/>
                    <a:pt x="867874" y="1516776"/>
                  </a:cubicBezTo>
                  <a:lnTo>
                    <a:pt x="44688" y="1516776"/>
                  </a:lnTo>
                  <a:cubicBezTo>
                    <a:pt x="20007" y="1516776"/>
                    <a:pt x="0" y="1496769"/>
                    <a:pt x="0" y="1472088"/>
                  </a:cubicBezTo>
                  <a:lnTo>
                    <a:pt x="0" y="44688"/>
                  </a:lnTo>
                  <a:cubicBezTo>
                    <a:pt x="0" y="20007"/>
                    <a:pt x="20007" y="0"/>
                    <a:pt x="4468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912562" cy="15548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850579" y="3151780"/>
            <a:ext cx="3205216" cy="3085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08"/>
              </a:lnSpc>
              <a:spcBef>
                <a:spcPct val="0"/>
              </a:spcBef>
            </a:pP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Sector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especializado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en la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fabricación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ensamblaje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vehículos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autopartes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sujeto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regulaciones</a:t>
            </a:r>
            <a:endParaRPr lang="en-US" sz="1934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2708"/>
              </a:lnSpc>
              <a:spcBef>
                <a:spcPct val="0"/>
              </a:spcBef>
            </a:pP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específicas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en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comercio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exterior y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programas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como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IMMEX.</a:t>
            </a:r>
          </a:p>
          <a:p>
            <a:pPr algn="just">
              <a:lnSpc>
                <a:spcPts val="2708"/>
              </a:lnSpc>
              <a:spcBef>
                <a:spcPct val="0"/>
              </a:spcBef>
            </a:pPr>
            <a:endParaRPr lang="en-US" sz="1934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2708"/>
              </a:lnSpc>
              <a:spcBef>
                <a:spcPct val="0"/>
              </a:spcBef>
            </a:pPr>
            <a:endParaRPr lang="en-US" sz="1934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8595016" y="2010161"/>
            <a:ext cx="3464884" cy="5759010"/>
            <a:chOff x="0" y="0"/>
            <a:chExt cx="912562" cy="151677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12562" cy="1516776"/>
            </a:xfrm>
            <a:custGeom>
              <a:avLst/>
              <a:gdLst/>
              <a:ahLst/>
              <a:cxnLst/>
              <a:rect l="l" t="t" r="r" b="b"/>
              <a:pathLst>
                <a:path w="912562" h="1516776">
                  <a:moveTo>
                    <a:pt x="44688" y="0"/>
                  </a:moveTo>
                  <a:lnTo>
                    <a:pt x="867874" y="0"/>
                  </a:lnTo>
                  <a:cubicBezTo>
                    <a:pt x="879726" y="0"/>
                    <a:pt x="891093" y="4708"/>
                    <a:pt x="899473" y="13089"/>
                  </a:cubicBezTo>
                  <a:cubicBezTo>
                    <a:pt x="907854" y="21469"/>
                    <a:pt x="912562" y="32836"/>
                    <a:pt x="912562" y="44688"/>
                  </a:cubicBezTo>
                  <a:lnTo>
                    <a:pt x="912562" y="1472088"/>
                  </a:lnTo>
                  <a:cubicBezTo>
                    <a:pt x="912562" y="1496769"/>
                    <a:pt x="892555" y="1516776"/>
                    <a:pt x="867874" y="1516776"/>
                  </a:cubicBezTo>
                  <a:lnTo>
                    <a:pt x="44688" y="1516776"/>
                  </a:lnTo>
                  <a:cubicBezTo>
                    <a:pt x="20007" y="1516776"/>
                    <a:pt x="0" y="1496769"/>
                    <a:pt x="0" y="1472088"/>
                  </a:cubicBezTo>
                  <a:lnTo>
                    <a:pt x="0" y="44688"/>
                  </a:lnTo>
                  <a:cubicBezTo>
                    <a:pt x="0" y="20007"/>
                    <a:pt x="20007" y="0"/>
                    <a:pt x="4468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912562" cy="15548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8880955" y="2127414"/>
            <a:ext cx="2833416" cy="1014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sz="1934" b="1">
                <a:solidFill>
                  <a:srgbClr val="010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RFE (Recinto Fiscalizado Estratégico)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880955" y="3151780"/>
            <a:ext cx="3008061" cy="3428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8"/>
              </a:lnSpc>
              <a:spcBef>
                <a:spcPct val="0"/>
              </a:spcBef>
            </a:pP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Área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dentro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territorio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nacional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autorizada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por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el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SAT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donde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se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pueden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introducir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mercancías</a:t>
            </a:r>
            <a:endParaRPr lang="en-US" sz="1934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708"/>
              </a:lnSpc>
              <a:spcBef>
                <a:spcPct val="0"/>
              </a:spcBef>
            </a:pP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extranjeras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para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almacenaje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exhibición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venta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o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transformación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con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beneficios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fiscales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aduaneros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>
              <a:lnSpc>
                <a:spcPts val="2708"/>
              </a:lnSpc>
              <a:spcBef>
                <a:spcPct val="0"/>
              </a:spcBef>
            </a:pPr>
            <a:endParaRPr lang="en-US" sz="1934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744335" y="2448798"/>
            <a:ext cx="2436096" cy="337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sz="1934" b="1">
                <a:solidFill>
                  <a:srgbClr val="010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Venta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526074" y="3067061"/>
            <a:ext cx="3178033" cy="3085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8"/>
              </a:lnSpc>
              <a:spcBef>
                <a:spcPct val="0"/>
              </a:spcBef>
            </a:pP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Operación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comercial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mediante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la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cual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se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transmite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la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propiedad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 un bien a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cambio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 un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precio</a:t>
            </a:r>
            <a:endParaRPr lang="en-US" sz="1934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708"/>
              </a:lnSpc>
              <a:spcBef>
                <a:spcPct val="0"/>
              </a:spcBef>
            </a:pP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pactado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En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comercio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exterior,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puede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implicar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exportación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o </a:t>
            </a:r>
            <a:r>
              <a:rPr lang="en-US" sz="1934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importación</a:t>
            </a:r>
            <a:r>
              <a:rPr lang="en-US" sz="19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235184" y="2279418"/>
            <a:ext cx="2436096" cy="684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8"/>
              </a:lnSpc>
              <a:spcBef>
                <a:spcPct val="0"/>
              </a:spcBef>
            </a:pPr>
            <a:r>
              <a:rPr lang="en-US" sz="1934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IAT (Industria Automotriz)</a:t>
            </a: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54A61D5F-2FD9-3031-906C-0D6928A66081}"/>
              </a:ext>
            </a:extLst>
          </p:cNvPr>
          <p:cNvSpPr txBox="1"/>
          <p:nvPr/>
        </p:nvSpPr>
        <p:spPr>
          <a:xfrm>
            <a:off x="2411704" y="483127"/>
            <a:ext cx="12938502" cy="79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GLOSARIO DE DEFINICIONES</a:t>
            </a:r>
          </a:p>
        </p:txBody>
      </p:sp>
      <p:sp>
        <p:nvSpPr>
          <p:cNvPr id="26" name="TextBox 12">
            <a:extLst>
              <a:ext uri="{FF2B5EF4-FFF2-40B4-BE49-F238E27FC236}">
                <a16:creationId xmlns:a16="http://schemas.microsoft.com/office/drawing/2014/main" id="{B47F1A42-83C1-12BD-476C-2C0E9B881E9E}"/>
              </a:ext>
            </a:extLst>
          </p:cNvPr>
          <p:cNvSpPr txBox="1"/>
          <p:nvPr/>
        </p:nvSpPr>
        <p:spPr>
          <a:xfrm>
            <a:off x="2125765" y="1050881"/>
            <a:ext cx="12938502" cy="737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3200" b="1">
                <a:solidFill>
                  <a:srgbClr val="FFFFFF"/>
                </a:solidFill>
                <a:latin typeface="Arial" panose="020B0604020202020204" pitchFamily="34" charset="0"/>
                <a:ea typeface="Montserrat Bold"/>
                <a:cs typeface="Arial" panose="020B0604020202020204" pitchFamily="34" charset="0"/>
                <a:sym typeface="Montserrat Bold"/>
              </a:rPr>
              <a:t>TRANSFERENCIAS VIRTUALES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A52FD-298A-845A-2EE1-7CB5A45AE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EA5B925-9857-1CAB-D435-4EAC3280E7CC}"/>
              </a:ext>
            </a:extLst>
          </p:cNvPr>
          <p:cNvSpPr/>
          <p:nvPr/>
        </p:nvSpPr>
        <p:spPr>
          <a:xfrm>
            <a:off x="29497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8DBCB84-85A8-DC3C-1D1D-4AE4BB98C020}"/>
              </a:ext>
            </a:extLst>
          </p:cNvPr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2BAB21D9-A9F6-0A56-2A74-6EA484183A46}"/>
              </a:ext>
            </a:extLst>
          </p:cNvPr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9F1CBB63-5E29-A737-05D3-F5A2D591987B}"/>
              </a:ext>
            </a:extLst>
          </p:cNvPr>
          <p:cNvSpPr txBox="1"/>
          <p:nvPr/>
        </p:nvSpPr>
        <p:spPr>
          <a:xfrm>
            <a:off x="1600200" y="796335"/>
            <a:ext cx="14732991" cy="1073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5"/>
              </a:lnSpc>
            </a:pPr>
            <a:r>
              <a:rPr lang="en-US" sz="4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DOCUMENTOS DE LA RGCE 3.1.42</a:t>
            </a:r>
            <a:endParaRPr lang="en-US" sz="36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4275"/>
              </a:lnSpc>
            </a:pPr>
            <a:endParaRPr lang="en-US" sz="3417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663E992-D791-8A78-5AE3-AAD1166A6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12" y="3015330"/>
            <a:ext cx="18235291" cy="612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719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C765A-DDFA-120B-C2BD-A9288359B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4208272-93E3-B969-4C7B-719FF7246F7C}"/>
              </a:ext>
            </a:extLst>
          </p:cNvPr>
          <p:cNvSpPr/>
          <p:nvPr/>
        </p:nvSpPr>
        <p:spPr>
          <a:xfrm>
            <a:off x="29497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572D4EF-5ECF-17AB-F16D-9CAC21A4C8A3}"/>
              </a:ext>
            </a:extLst>
          </p:cNvPr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F3A5AD9-3C6C-1649-C68D-735FAEC6DA6D}"/>
              </a:ext>
            </a:extLst>
          </p:cNvPr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DD6313A3-86E4-B5BB-6623-A10F5D33D29A}"/>
              </a:ext>
            </a:extLst>
          </p:cNvPr>
          <p:cNvSpPr txBox="1"/>
          <p:nvPr/>
        </p:nvSpPr>
        <p:spPr>
          <a:xfrm>
            <a:off x="1600200" y="796335"/>
            <a:ext cx="14732991" cy="1073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5"/>
              </a:lnSpc>
            </a:pPr>
            <a:r>
              <a:rPr lang="en-US" sz="4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EXPEDIENTE POR TIPO DE CLIENTE SPACE</a:t>
            </a:r>
            <a:endParaRPr lang="en-US" sz="36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4275"/>
              </a:lnSpc>
            </a:pPr>
            <a:endParaRPr lang="en-US" sz="3417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" name="Imagen 28" descr="Tabla&#10;&#10;El contenido generado por IA puede ser incorrecto.">
            <a:extLst>
              <a:ext uri="{FF2B5EF4-FFF2-40B4-BE49-F238E27FC236}">
                <a16:creationId xmlns:a16="http://schemas.microsoft.com/office/drawing/2014/main" id="{E1DEE580-5CFC-AE34-C46F-E30DE436E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3014" y="1896934"/>
            <a:ext cx="3296110" cy="1486107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C81BEBD6-FDBE-7A56-3AE7-C593C48EB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599501"/>
            <a:ext cx="18288000" cy="613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18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1028700" y="6135231"/>
            <a:ext cx="902541" cy="90254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224682" y="5671587"/>
            <a:ext cx="902541" cy="90254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389130" y="3590515"/>
            <a:ext cx="902541" cy="90254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283512" y="3697740"/>
            <a:ext cx="902541" cy="90254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371600" y="731126"/>
            <a:ext cx="14630399" cy="796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ESENARIOS DE TRANSFERENCIAS VIRTUALES</a:t>
            </a:r>
          </a:p>
        </p:txBody>
      </p:sp>
      <p:sp>
        <p:nvSpPr>
          <p:cNvPr id="16" name="AutoShape 16"/>
          <p:cNvSpPr/>
          <p:nvPr/>
        </p:nvSpPr>
        <p:spPr>
          <a:xfrm flipV="1">
            <a:off x="1845767" y="4130082"/>
            <a:ext cx="2537248" cy="1992776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s-MX"/>
          </a:p>
        </p:txBody>
      </p:sp>
      <p:sp>
        <p:nvSpPr>
          <p:cNvPr id="17" name="AutoShape 17"/>
          <p:cNvSpPr/>
          <p:nvPr/>
        </p:nvSpPr>
        <p:spPr>
          <a:xfrm flipV="1">
            <a:off x="9175015" y="4245051"/>
            <a:ext cx="3112318" cy="1796897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s-MX"/>
          </a:p>
        </p:txBody>
      </p:sp>
      <p:sp>
        <p:nvSpPr>
          <p:cNvPr id="18" name="AutoShape 18"/>
          <p:cNvSpPr/>
          <p:nvPr/>
        </p:nvSpPr>
        <p:spPr>
          <a:xfrm flipH="1" flipV="1">
            <a:off x="5304928" y="4087960"/>
            <a:ext cx="2906347" cy="1828391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s-MX"/>
          </a:p>
        </p:txBody>
      </p:sp>
      <p:sp>
        <p:nvSpPr>
          <p:cNvPr id="19" name="Freeform 19"/>
          <p:cNvSpPr/>
          <p:nvPr/>
        </p:nvSpPr>
        <p:spPr>
          <a:xfrm rot="-10800000">
            <a:off x="-38080" y="-13319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0" name="TextBox 20"/>
          <p:cNvSpPr txBox="1"/>
          <p:nvPr/>
        </p:nvSpPr>
        <p:spPr>
          <a:xfrm>
            <a:off x="12283511" y="3908408"/>
            <a:ext cx="902541" cy="475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0"/>
              </a:lnSpc>
            </a:pPr>
            <a:r>
              <a:rPr lang="en-US" sz="2814" b="1">
                <a:solidFill>
                  <a:srgbClr val="010F1F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5" action="ppaction://hlinksldjump"/>
              </a:rPr>
              <a:t>04</a:t>
            </a:r>
            <a:endParaRPr lang="en-US" sz="2814" b="1">
              <a:solidFill>
                <a:srgbClr val="010F1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28700" y="6336492"/>
            <a:ext cx="902541" cy="47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0"/>
              </a:lnSpc>
            </a:pPr>
            <a:r>
              <a:rPr lang="en-US" sz="2814" b="1" u="sng">
                <a:solidFill>
                  <a:srgbClr val="010F1F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6" action="ppaction://hlinksldjump"/>
              </a:rPr>
              <a:t>01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210270" y="5855649"/>
            <a:ext cx="902541" cy="475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0"/>
              </a:lnSpc>
            </a:pPr>
            <a:r>
              <a:rPr lang="en-US" sz="2814" b="1" u="sng">
                <a:solidFill>
                  <a:srgbClr val="010F1F"/>
                </a:solidFill>
                <a:latin typeface="Montserrat Bold"/>
                <a:sym typeface="Montserrat Bold"/>
                <a:hlinkClick r:id="rId7" action="ppaction://hlinksldjump"/>
              </a:rPr>
              <a:t>03</a:t>
            </a:r>
            <a:endParaRPr lang="en-US" sz="2814" b="1" u="sng">
              <a:solidFill>
                <a:srgbClr val="010F1F"/>
              </a:solidFill>
              <a:latin typeface="Montserrat Bold"/>
              <a:sym typeface="Montserrat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4401287" y="3753942"/>
            <a:ext cx="902541" cy="47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0"/>
              </a:lnSpc>
            </a:pPr>
            <a:r>
              <a:rPr lang="en-US" sz="2814" b="1" u="sng">
                <a:solidFill>
                  <a:srgbClr val="010F1F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8" action="ppaction://hlinksldjump"/>
              </a:rPr>
              <a:t>02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77644" y="7076379"/>
            <a:ext cx="2804653" cy="2181921"/>
            <a:chOff x="0" y="0"/>
            <a:chExt cx="738674" cy="57466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738674" cy="574662"/>
            </a:xfrm>
            <a:custGeom>
              <a:avLst/>
              <a:gdLst/>
              <a:ahLst/>
              <a:cxnLst/>
              <a:rect l="l" t="t" r="r" b="b"/>
              <a:pathLst>
                <a:path w="738674" h="574662">
                  <a:moveTo>
                    <a:pt x="55208" y="0"/>
                  </a:moveTo>
                  <a:lnTo>
                    <a:pt x="683466" y="0"/>
                  </a:lnTo>
                  <a:cubicBezTo>
                    <a:pt x="698108" y="0"/>
                    <a:pt x="712151" y="5817"/>
                    <a:pt x="722504" y="16170"/>
                  </a:cubicBezTo>
                  <a:cubicBezTo>
                    <a:pt x="732857" y="26523"/>
                    <a:pt x="738674" y="40566"/>
                    <a:pt x="738674" y="55208"/>
                  </a:cubicBezTo>
                  <a:lnTo>
                    <a:pt x="738674" y="519455"/>
                  </a:lnTo>
                  <a:cubicBezTo>
                    <a:pt x="738674" y="534097"/>
                    <a:pt x="732857" y="548139"/>
                    <a:pt x="722504" y="558492"/>
                  </a:cubicBezTo>
                  <a:cubicBezTo>
                    <a:pt x="712151" y="568846"/>
                    <a:pt x="698108" y="574662"/>
                    <a:pt x="683466" y="574662"/>
                  </a:cubicBezTo>
                  <a:lnTo>
                    <a:pt x="55208" y="574662"/>
                  </a:lnTo>
                  <a:cubicBezTo>
                    <a:pt x="40566" y="574662"/>
                    <a:pt x="26523" y="568846"/>
                    <a:pt x="16170" y="558492"/>
                  </a:cubicBezTo>
                  <a:cubicBezTo>
                    <a:pt x="5817" y="548139"/>
                    <a:pt x="0" y="534097"/>
                    <a:pt x="0" y="519455"/>
                  </a:cubicBezTo>
                  <a:lnTo>
                    <a:pt x="0" y="55208"/>
                  </a:lnTo>
                  <a:cubicBezTo>
                    <a:pt x="0" y="40566"/>
                    <a:pt x="5817" y="26523"/>
                    <a:pt x="16170" y="16170"/>
                  </a:cubicBezTo>
                  <a:cubicBezTo>
                    <a:pt x="26523" y="5817"/>
                    <a:pt x="40566" y="0"/>
                    <a:pt x="55208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738674" cy="612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66121" y="7590139"/>
            <a:ext cx="2611094" cy="1369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IMMEX-IMMEX</a:t>
            </a:r>
          </a:p>
          <a:p>
            <a:pPr algn="ctr">
              <a:lnSpc>
                <a:spcPts val="2742"/>
              </a:lnSpc>
            </a:pPr>
            <a:r>
              <a:rPr lang="en-US" sz="195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ENAJENACION ENTRE EXTRANJEROS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3616796" y="5032623"/>
            <a:ext cx="2804653" cy="2777009"/>
            <a:chOff x="0" y="0"/>
            <a:chExt cx="738674" cy="73139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738674" cy="731393"/>
            </a:xfrm>
            <a:custGeom>
              <a:avLst/>
              <a:gdLst/>
              <a:ahLst/>
              <a:cxnLst/>
              <a:rect l="l" t="t" r="r" b="b"/>
              <a:pathLst>
                <a:path w="738674" h="731393">
                  <a:moveTo>
                    <a:pt x="55208" y="0"/>
                  </a:moveTo>
                  <a:lnTo>
                    <a:pt x="683466" y="0"/>
                  </a:lnTo>
                  <a:cubicBezTo>
                    <a:pt x="698108" y="0"/>
                    <a:pt x="712151" y="5817"/>
                    <a:pt x="722504" y="16170"/>
                  </a:cubicBezTo>
                  <a:cubicBezTo>
                    <a:pt x="732857" y="26523"/>
                    <a:pt x="738674" y="40566"/>
                    <a:pt x="738674" y="55208"/>
                  </a:cubicBezTo>
                  <a:lnTo>
                    <a:pt x="738674" y="676186"/>
                  </a:lnTo>
                  <a:cubicBezTo>
                    <a:pt x="738674" y="690828"/>
                    <a:pt x="732857" y="704870"/>
                    <a:pt x="722504" y="715223"/>
                  </a:cubicBezTo>
                  <a:cubicBezTo>
                    <a:pt x="712151" y="725577"/>
                    <a:pt x="698108" y="731393"/>
                    <a:pt x="683466" y="731393"/>
                  </a:cubicBezTo>
                  <a:lnTo>
                    <a:pt x="55208" y="731393"/>
                  </a:lnTo>
                  <a:cubicBezTo>
                    <a:pt x="40566" y="731393"/>
                    <a:pt x="26523" y="725577"/>
                    <a:pt x="16170" y="715223"/>
                  </a:cubicBezTo>
                  <a:cubicBezTo>
                    <a:pt x="5817" y="704870"/>
                    <a:pt x="0" y="690828"/>
                    <a:pt x="0" y="676186"/>
                  </a:cubicBezTo>
                  <a:lnTo>
                    <a:pt x="0" y="55208"/>
                  </a:lnTo>
                  <a:cubicBezTo>
                    <a:pt x="0" y="40566"/>
                    <a:pt x="5817" y="26523"/>
                    <a:pt x="16170" y="16170"/>
                  </a:cubicBezTo>
                  <a:cubicBezTo>
                    <a:pt x="26523" y="5817"/>
                    <a:pt x="40566" y="0"/>
                    <a:pt x="55208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738674" cy="7694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3749576" y="5511195"/>
            <a:ext cx="2611094" cy="2055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IMMEX-IMMEX</a:t>
            </a:r>
          </a:p>
          <a:p>
            <a:pPr marL="0" lvl="0" indent="0" algn="ctr">
              <a:lnSpc>
                <a:spcPts val="2742"/>
              </a:lnSpc>
              <a:spcBef>
                <a:spcPct val="0"/>
              </a:spcBef>
            </a:pPr>
            <a:r>
              <a:rPr lang="en-US" sz="195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ENAJENACION AL EXTRANJERO CON ENTREGA EN TERRITORIO NACIONAL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7126936" y="3396579"/>
            <a:ext cx="3386468" cy="1499176"/>
            <a:chOff x="0" y="0"/>
            <a:chExt cx="862650" cy="45976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62650" cy="459767"/>
            </a:xfrm>
            <a:custGeom>
              <a:avLst/>
              <a:gdLst/>
              <a:ahLst/>
              <a:cxnLst/>
              <a:rect l="l" t="t" r="r" b="b"/>
              <a:pathLst>
                <a:path w="862650" h="459767">
                  <a:moveTo>
                    <a:pt x="47274" y="0"/>
                  </a:moveTo>
                  <a:lnTo>
                    <a:pt x="815376" y="0"/>
                  </a:lnTo>
                  <a:cubicBezTo>
                    <a:pt x="827914" y="0"/>
                    <a:pt x="839938" y="4981"/>
                    <a:pt x="848804" y="13846"/>
                  </a:cubicBezTo>
                  <a:cubicBezTo>
                    <a:pt x="857669" y="22712"/>
                    <a:pt x="862650" y="34736"/>
                    <a:pt x="862650" y="47274"/>
                  </a:cubicBezTo>
                  <a:lnTo>
                    <a:pt x="862650" y="412493"/>
                  </a:lnTo>
                  <a:cubicBezTo>
                    <a:pt x="862650" y="425031"/>
                    <a:pt x="857669" y="437055"/>
                    <a:pt x="848804" y="445921"/>
                  </a:cubicBezTo>
                  <a:cubicBezTo>
                    <a:pt x="839938" y="454786"/>
                    <a:pt x="827914" y="459767"/>
                    <a:pt x="815376" y="459767"/>
                  </a:cubicBezTo>
                  <a:lnTo>
                    <a:pt x="47274" y="459767"/>
                  </a:lnTo>
                  <a:cubicBezTo>
                    <a:pt x="34736" y="459767"/>
                    <a:pt x="22712" y="454786"/>
                    <a:pt x="13846" y="445921"/>
                  </a:cubicBezTo>
                  <a:cubicBezTo>
                    <a:pt x="4981" y="437055"/>
                    <a:pt x="0" y="425031"/>
                    <a:pt x="0" y="412493"/>
                  </a:cubicBezTo>
                  <a:lnTo>
                    <a:pt x="0" y="47274"/>
                  </a:lnTo>
                  <a:cubicBezTo>
                    <a:pt x="0" y="34736"/>
                    <a:pt x="4981" y="22712"/>
                    <a:pt x="13846" y="13846"/>
                  </a:cubicBezTo>
                  <a:cubicBezTo>
                    <a:pt x="22712" y="4981"/>
                    <a:pt x="34736" y="0"/>
                    <a:pt x="47274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862650" cy="4978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7188800" y="3471108"/>
            <a:ext cx="3386468" cy="337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sz="193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REGLA 5.2.5 FR. I A) &amp; B)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279863" y="5173941"/>
            <a:ext cx="3386468" cy="337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sz="193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REGLA 5.2.4 FR. II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-321566" y="7143904"/>
            <a:ext cx="3386468" cy="341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8"/>
              </a:lnSpc>
              <a:spcBef>
                <a:spcPct val="0"/>
              </a:spcBef>
            </a:pPr>
            <a:r>
              <a:rPr lang="en-US" sz="193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REGLA 5.2.4 FR. I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364658" y="3807467"/>
            <a:ext cx="2998781" cy="1087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82"/>
              </a:lnSpc>
              <a:spcBef>
                <a:spcPct val="0"/>
              </a:spcBef>
            </a:pPr>
            <a:r>
              <a:rPr lang="en-US" sz="2059" b="1" u="none" strike="noStrik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IMMEX-IMMEX</a:t>
            </a:r>
          </a:p>
          <a:p>
            <a:pPr marL="0" lvl="0" indent="0" algn="ctr">
              <a:lnSpc>
                <a:spcPts val="2882"/>
              </a:lnSpc>
              <a:spcBef>
                <a:spcPct val="0"/>
              </a:spcBef>
            </a:pPr>
            <a:r>
              <a:rPr lang="en-US" sz="2059" b="1" u="none" strike="noStrik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A) </a:t>
            </a:r>
            <a:r>
              <a:rPr lang="en-US" sz="2059" u="none" strike="noStrike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Transferencia</a:t>
            </a:r>
            <a:endParaRPr lang="en-US" sz="2059" u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>
              <a:lnSpc>
                <a:spcPts val="2882"/>
              </a:lnSpc>
              <a:spcBef>
                <a:spcPct val="0"/>
              </a:spcBef>
            </a:pPr>
            <a:r>
              <a:rPr lang="en-US" sz="2059" b="1" u="none" strike="noStrik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B) </a:t>
            </a:r>
            <a:r>
              <a:rPr lang="en-US" sz="2059" u="none" strike="noStrike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Enajenación</a:t>
            </a:r>
            <a:endParaRPr lang="en-US" sz="2059" u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4" name="Group 44"/>
          <p:cNvGrpSpPr/>
          <p:nvPr/>
        </p:nvGrpSpPr>
        <p:grpSpPr>
          <a:xfrm>
            <a:off x="10741096" y="5215723"/>
            <a:ext cx="3939226" cy="2383253"/>
            <a:chOff x="0" y="0"/>
            <a:chExt cx="1037492" cy="627688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037492" cy="627688"/>
            </a:xfrm>
            <a:custGeom>
              <a:avLst/>
              <a:gdLst/>
              <a:ahLst/>
              <a:cxnLst/>
              <a:rect l="l" t="t" r="r" b="b"/>
              <a:pathLst>
                <a:path w="1037492" h="627688">
                  <a:moveTo>
                    <a:pt x="39307" y="0"/>
                  </a:moveTo>
                  <a:lnTo>
                    <a:pt x="998185" y="0"/>
                  </a:lnTo>
                  <a:cubicBezTo>
                    <a:pt x="1008610" y="0"/>
                    <a:pt x="1018608" y="4141"/>
                    <a:pt x="1025979" y="11513"/>
                  </a:cubicBezTo>
                  <a:cubicBezTo>
                    <a:pt x="1033350" y="18884"/>
                    <a:pt x="1037492" y="28882"/>
                    <a:pt x="1037492" y="39307"/>
                  </a:cubicBezTo>
                  <a:lnTo>
                    <a:pt x="1037492" y="588381"/>
                  </a:lnTo>
                  <a:cubicBezTo>
                    <a:pt x="1037492" y="598806"/>
                    <a:pt x="1033350" y="608804"/>
                    <a:pt x="1025979" y="616175"/>
                  </a:cubicBezTo>
                  <a:cubicBezTo>
                    <a:pt x="1018608" y="623547"/>
                    <a:pt x="1008610" y="627688"/>
                    <a:pt x="998185" y="627688"/>
                  </a:cubicBezTo>
                  <a:lnTo>
                    <a:pt x="39307" y="627688"/>
                  </a:lnTo>
                  <a:cubicBezTo>
                    <a:pt x="28882" y="627688"/>
                    <a:pt x="18884" y="623547"/>
                    <a:pt x="11513" y="616175"/>
                  </a:cubicBezTo>
                  <a:cubicBezTo>
                    <a:pt x="4141" y="608804"/>
                    <a:pt x="0" y="598806"/>
                    <a:pt x="0" y="588381"/>
                  </a:cubicBezTo>
                  <a:lnTo>
                    <a:pt x="0" y="39307"/>
                  </a:lnTo>
                  <a:cubicBezTo>
                    <a:pt x="0" y="28882"/>
                    <a:pt x="4141" y="18884"/>
                    <a:pt x="11513" y="11513"/>
                  </a:cubicBezTo>
                  <a:cubicBezTo>
                    <a:pt x="18884" y="4141"/>
                    <a:pt x="28882" y="0"/>
                    <a:pt x="39307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1037492" cy="665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11041547" y="5320744"/>
            <a:ext cx="3386468" cy="337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sz="193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REGLA 5.2.5 FR. II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0803300" y="5793091"/>
            <a:ext cx="3814818" cy="1612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3"/>
              </a:lnSpc>
            </a:pPr>
            <a:r>
              <a:rPr lang="en-US" sz="1852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PROVEEDOR NACIONAL-IMMEX</a:t>
            </a:r>
          </a:p>
          <a:p>
            <a:pPr marL="0" lvl="0" indent="0" algn="ctr">
              <a:lnSpc>
                <a:spcPts val="2593"/>
              </a:lnSpc>
              <a:spcBef>
                <a:spcPct val="0"/>
              </a:spcBef>
            </a:pPr>
            <a:r>
              <a:rPr lang="en-US" sz="18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ENAJENACION DE NACIONAL A EXTRANJERO CON ENTREGA EN TERRITORIO NACIONAL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214362" y="137706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07537" y="1403453"/>
            <a:ext cx="9449974" cy="1505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6"/>
              </a:lnSpc>
            </a:pPr>
            <a:r>
              <a:rPr lang="en-US" sz="32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IMMEX-IMMEX</a:t>
            </a:r>
          </a:p>
          <a:p>
            <a:pPr algn="ctr">
              <a:lnSpc>
                <a:spcPts val="3026"/>
              </a:lnSpc>
            </a:pPr>
            <a:endParaRPr lang="en-US" sz="3200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3026"/>
              </a:lnSpc>
            </a:pPr>
            <a:r>
              <a:rPr lang="en-US" sz="3200">
                <a:solidFill>
                  <a:srgbClr val="FFFFFF"/>
                </a:solidFill>
                <a:latin typeface="Montserrat"/>
                <a:sym typeface="Montserrat Bold"/>
              </a:rPr>
              <a:t>ENAJENACION</a:t>
            </a:r>
            <a:r>
              <a:rPr lang="en-US" sz="32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200">
                <a:solidFill>
                  <a:srgbClr val="FFFFFF"/>
                </a:solidFill>
                <a:latin typeface="Montserrat"/>
                <a:sym typeface="Montserrat Bold"/>
              </a:rPr>
              <a:t>ENTRE EXTRANJEROS</a:t>
            </a:r>
          </a:p>
          <a:p>
            <a:pPr algn="ctr">
              <a:lnSpc>
                <a:spcPts val="2624"/>
              </a:lnSpc>
            </a:pPr>
            <a:endParaRPr lang="en-US" sz="3200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1324490" y="46427"/>
            <a:ext cx="6057177" cy="571206"/>
            <a:chOff x="0" y="-28575"/>
            <a:chExt cx="1228070" cy="17881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28070" cy="150241"/>
            </a:xfrm>
            <a:custGeom>
              <a:avLst/>
              <a:gdLst/>
              <a:ahLst/>
              <a:cxnLst/>
              <a:rect l="l" t="t" r="r" b="b"/>
              <a:pathLst>
                <a:path w="1228070" h="150241">
                  <a:moveTo>
                    <a:pt x="31576" y="0"/>
                  </a:moveTo>
                  <a:lnTo>
                    <a:pt x="1196493" y="0"/>
                  </a:lnTo>
                  <a:cubicBezTo>
                    <a:pt x="1213932" y="0"/>
                    <a:pt x="1228070" y="14137"/>
                    <a:pt x="1228070" y="31576"/>
                  </a:cubicBezTo>
                  <a:lnTo>
                    <a:pt x="1228070" y="118665"/>
                  </a:lnTo>
                  <a:cubicBezTo>
                    <a:pt x="1228070" y="136104"/>
                    <a:pt x="1213932" y="150241"/>
                    <a:pt x="1196493" y="150241"/>
                  </a:cubicBezTo>
                  <a:lnTo>
                    <a:pt x="31576" y="150241"/>
                  </a:lnTo>
                  <a:cubicBezTo>
                    <a:pt x="14137" y="150241"/>
                    <a:pt x="0" y="136104"/>
                    <a:pt x="0" y="118665"/>
                  </a:cubicBezTo>
                  <a:lnTo>
                    <a:pt x="0" y="31576"/>
                  </a:lnTo>
                  <a:cubicBezTo>
                    <a:pt x="0" y="14137"/>
                    <a:pt x="14137" y="0"/>
                    <a:pt x="31576" y="0"/>
                  </a:cubicBezTo>
                  <a:close/>
                </a:path>
              </a:pathLst>
            </a:custGeom>
            <a:solidFill>
              <a:srgbClr val="48699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228070" cy="17881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288"/>
                </a:lnSpc>
                <a:spcBef>
                  <a:spcPct val="0"/>
                </a:spcBef>
              </a:pPr>
              <a:r>
                <a:rPr lang="en-US" sz="1634" b="1" i="1" u="sng">
                  <a:solidFill>
                    <a:srgbClr val="FFFFFF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DOCUMENTOS  APLICABLES PARA CADA EXPEDIENTE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838740" y="3227114"/>
            <a:ext cx="2838120" cy="420040"/>
            <a:chOff x="0" y="-14288"/>
            <a:chExt cx="888471" cy="13149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3220" cy="102918"/>
            </a:xfrm>
            <a:custGeom>
              <a:avLst/>
              <a:gdLst/>
              <a:ahLst/>
              <a:cxnLst/>
              <a:rect l="l" t="t" r="r" b="b"/>
              <a:pathLst>
                <a:path w="873220" h="102918">
                  <a:moveTo>
                    <a:pt x="44408" y="0"/>
                  </a:moveTo>
                  <a:lnTo>
                    <a:pt x="828812" y="0"/>
                  </a:lnTo>
                  <a:cubicBezTo>
                    <a:pt x="853338" y="0"/>
                    <a:pt x="873220" y="19882"/>
                    <a:pt x="873220" y="44408"/>
                  </a:cubicBezTo>
                  <a:lnTo>
                    <a:pt x="873220" y="58510"/>
                  </a:lnTo>
                  <a:cubicBezTo>
                    <a:pt x="873220" y="83036"/>
                    <a:pt x="853338" y="102918"/>
                    <a:pt x="828812" y="102918"/>
                  </a:cubicBezTo>
                  <a:lnTo>
                    <a:pt x="44408" y="102918"/>
                  </a:lnTo>
                  <a:cubicBezTo>
                    <a:pt x="19882" y="102918"/>
                    <a:pt x="0" y="83036"/>
                    <a:pt x="0" y="58510"/>
                  </a:cubicBezTo>
                  <a:lnTo>
                    <a:pt x="0" y="44408"/>
                  </a:lnTo>
                  <a:cubicBezTo>
                    <a:pt x="0" y="19882"/>
                    <a:pt x="19882" y="0"/>
                    <a:pt x="44408" y="0"/>
                  </a:cubicBezTo>
                  <a:close/>
                </a:path>
              </a:pathLst>
            </a:custGeom>
            <a:solidFill>
              <a:srgbClr val="48699F"/>
            </a:solidFill>
          </p:spPr>
          <p:txBody>
            <a:bodyPr/>
            <a:lstStyle/>
            <a:p>
              <a:endParaRPr lang="es-MX" sz="240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5251" y="-14288"/>
              <a:ext cx="873220" cy="13149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288"/>
                </a:lnSpc>
                <a:spcBef>
                  <a:spcPct val="0"/>
                </a:spcBef>
              </a:pPr>
              <a:r>
                <a:rPr lang="en-US" sz="2000" b="1" i="1" u="sng">
                  <a:solidFill>
                    <a:srgbClr val="FFFFFF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 Mapa visual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568960" y="633281"/>
            <a:ext cx="2789402" cy="507669"/>
            <a:chOff x="0" y="-28575"/>
            <a:chExt cx="873220" cy="15892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3220" cy="130350"/>
            </a:xfrm>
            <a:custGeom>
              <a:avLst/>
              <a:gdLst/>
              <a:ahLst/>
              <a:cxnLst/>
              <a:rect l="l" t="t" r="r" b="b"/>
              <a:pathLst>
                <a:path w="873220" h="130350">
                  <a:moveTo>
                    <a:pt x="44408" y="0"/>
                  </a:moveTo>
                  <a:lnTo>
                    <a:pt x="828812" y="0"/>
                  </a:lnTo>
                  <a:cubicBezTo>
                    <a:pt x="853338" y="0"/>
                    <a:pt x="873220" y="19882"/>
                    <a:pt x="873220" y="44408"/>
                  </a:cubicBezTo>
                  <a:lnTo>
                    <a:pt x="873220" y="85943"/>
                  </a:lnTo>
                  <a:cubicBezTo>
                    <a:pt x="873220" y="110468"/>
                    <a:pt x="853338" y="130350"/>
                    <a:pt x="828812" y="130350"/>
                  </a:cubicBezTo>
                  <a:lnTo>
                    <a:pt x="44408" y="130350"/>
                  </a:lnTo>
                  <a:cubicBezTo>
                    <a:pt x="19882" y="130350"/>
                    <a:pt x="0" y="110468"/>
                    <a:pt x="0" y="85943"/>
                  </a:cubicBezTo>
                  <a:lnTo>
                    <a:pt x="0" y="44408"/>
                  </a:lnTo>
                  <a:cubicBezTo>
                    <a:pt x="0" y="19882"/>
                    <a:pt x="19882" y="0"/>
                    <a:pt x="44408" y="0"/>
                  </a:cubicBezTo>
                  <a:close/>
                </a:path>
              </a:pathLst>
            </a:custGeom>
            <a:solidFill>
              <a:srgbClr val="48699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873220" cy="1589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288"/>
                </a:lnSpc>
                <a:spcBef>
                  <a:spcPct val="0"/>
                </a:spcBef>
              </a:pPr>
              <a:r>
                <a:rPr lang="en-US" sz="1634" b="1" i="1" u="sng">
                  <a:solidFill>
                    <a:srgbClr val="FFFFFF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5.2.4. FRACCION I</a:t>
              </a:r>
            </a:p>
          </p:txBody>
        </p:sp>
      </p:grpSp>
      <p:pic>
        <p:nvPicPr>
          <p:cNvPr id="24" name="Imagen 23" descr="Diagrama&#10;&#10;El contenido generado por IA puede ser incorrecto.">
            <a:extLst>
              <a:ext uri="{FF2B5EF4-FFF2-40B4-BE49-F238E27FC236}">
                <a16:creationId xmlns:a16="http://schemas.microsoft.com/office/drawing/2014/main" id="{8594825A-2710-B28A-C5C8-4F0C7493E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39" y="3784860"/>
            <a:ext cx="9842899" cy="5536107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AEC2CA1C-792B-8C79-7746-228BFEF1D640}"/>
              </a:ext>
            </a:extLst>
          </p:cNvPr>
          <p:cNvSpPr txBox="1"/>
          <p:nvPr/>
        </p:nvSpPr>
        <p:spPr>
          <a:xfrm>
            <a:off x="5720265" y="130948"/>
            <a:ext cx="42791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ESCENARIO 1</a:t>
            </a:r>
          </a:p>
          <a:p>
            <a:pPr algn="ctr"/>
            <a:endParaRPr lang="es-MX" sz="3200"/>
          </a:p>
        </p:txBody>
      </p:sp>
      <p:grpSp>
        <p:nvGrpSpPr>
          <p:cNvPr id="19" name="Group 16">
            <a:extLst>
              <a:ext uri="{FF2B5EF4-FFF2-40B4-BE49-F238E27FC236}">
                <a16:creationId xmlns:a16="http://schemas.microsoft.com/office/drawing/2014/main" id="{438CB8AA-E3DE-7CEA-CB90-1B1659530762}"/>
              </a:ext>
            </a:extLst>
          </p:cNvPr>
          <p:cNvGrpSpPr/>
          <p:nvPr/>
        </p:nvGrpSpPr>
        <p:grpSpPr>
          <a:xfrm>
            <a:off x="6019800" y="6134100"/>
            <a:ext cx="2080918" cy="290016"/>
            <a:chOff x="-43951" y="-28575"/>
            <a:chExt cx="917171" cy="158925"/>
          </a:xfrm>
        </p:grpSpPr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3B3513EF-2163-DACA-CBA1-A5F4DDD1ACA4}"/>
                </a:ext>
              </a:extLst>
            </p:cNvPr>
            <p:cNvSpPr/>
            <p:nvPr/>
          </p:nvSpPr>
          <p:spPr>
            <a:xfrm>
              <a:off x="-43951" y="-14288"/>
              <a:ext cx="873220" cy="130350"/>
            </a:xfrm>
            <a:custGeom>
              <a:avLst/>
              <a:gdLst/>
              <a:ahLst/>
              <a:cxnLst/>
              <a:rect l="l" t="t" r="r" b="b"/>
              <a:pathLst>
                <a:path w="873220" h="130350">
                  <a:moveTo>
                    <a:pt x="44408" y="0"/>
                  </a:moveTo>
                  <a:lnTo>
                    <a:pt x="828812" y="0"/>
                  </a:lnTo>
                  <a:cubicBezTo>
                    <a:pt x="853338" y="0"/>
                    <a:pt x="873220" y="19882"/>
                    <a:pt x="873220" y="44408"/>
                  </a:cubicBezTo>
                  <a:lnTo>
                    <a:pt x="873220" y="85943"/>
                  </a:lnTo>
                  <a:cubicBezTo>
                    <a:pt x="873220" y="110468"/>
                    <a:pt x="853338" y="130350"/>
                    <a:pt x="828812" y="130350"/>
                  </a:cubicBezTo>
                  <a:lnTo>
                    <a:pt x="44408" y="130350"/>
                  </a:lnTo>
                  <a:cubicBezTo>
                    <a:pt x="19882" y="130350"/>
                    <a:pt x="0" y="110468"/>
                    <a:pt x="0" y="85943"/>
                  </a:cubicBezTo>
                  <a:lnTo>
                    <a:pt x="0" y="44408"/>
                  </a:lnTo>
                  <a:cubicBezTo>
                    <a:pt x="0" y="19882"/>
                    <a:pt x="19882" y="0"/>
                    <a:pt x="44408" y="0"/>
                  </a:cubicBezTo>
                  <a:close/>
                </a:path>
              </a:pathLst>
            </a:custGeom>
            <a:solidFill>
              <a:srgbClr val="48699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21" name="TextBox 18">
              <a:extLst>
                <a:ext uri="{FF2B5EF4-FFF2-40B4-BE49-F238E27FC236}">
                  <a16:creationId xmlns:a16="http://schemas.microsoft.com/office/drawing/2014/main" id="{B7D3908B-B026-0A50-3D0B-97965A937556}"/>
                </a:ext>
              </a:extLst>
            </p:cNvPr>
            <p:cNvSpPr txBox="1"/>
            <p:nvPr/>
          </p:nvSpPr>
          <p:spPr>
            <a:xfrm>
              <a:off x="0" y="-28575"/>
              <a:ext cx="873220" cy="1589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288"/>
                </a:lnSpc>
                <a:spcBef>
                  <a:spcPct val="0"/>
                </a:spcBef>
              </a:pPr>
              <a:r>
                <a:rPr lang="en-US" sz="1634" b="1" i="1" u="sng">
                  <a:solidFill>
                    <a:srgbClr val="FFFFFF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SUPUESTOS</a:t>
              </a:r>
            </a:p>
          </p:txBody>
        </p:sp>
      </p:grpSp>
      <p:pic>
        <p:nvPicPr>
          <p:cNvPr id="33" name="Imagen 32">
            <a:extLst>
              <a:ext uri="{FF2B5EF4-FFF2-40B4-BE49-F238E27FC236}">
                <a16:creationId xmlns:a16="http://schemas.microsoft.com/office/drawing/2014/main" id="{32FD7317-0A9C-3322-43C3-11E023540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7828" y="901900"/>
            <a:ext cx="7810500" cy="92773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362DF-4721-EBDE-B37C-83EFE8AC6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FCEF77B-1ED9-284A-77C7-D1BDE1D5806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8AED8F4-B98F-EFD3-7B53-D3BCCE614EA5}"/>
              </a:ext>
            </a:extLst>
          </p:cNvPr>
          <p:cNvGrpSpPr/>
          <p:nvPr/>
        </p:nvGrpSpPr>
        <p:grpSpPr>
          <a:xfrm>
            <a:off x="0" y="74251"/>
            <a:ext cx="18288000" cy="10287000"/>
            <a:chOff x="0" y="0"/>
            <a:chExt cx="4816593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87C445F-7C80-4C44-6101-779C9F5FFB6B}"/>
                </a:ext>
              </a:extLst>
            </p:cNvPr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386D799A-3BBE-1DDA-CD67-A7D8550E029C}"/>
                </a:ext>
              </a:extLst>
            </p:cNvPr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07E78879-B505-5670-7D6D-63040C0E0F30}"/>
              </a:ext>
            </a:extLst>
          </p:cNvPr>
          <p:cNvSpPr txBox="1"/>
          <p:nvPr/>
        </p:nvSpPr>
        <p:spPr>
          <a:xfrm>
            <a:off x="279200" y="1634654"/>
            <a:ext cx="9815562" cy="13901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32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IMMEX-IMMEX</a:t>
            </a:r>
          </a:p>
          <a:p>
            <a:pPr lvl="0" algn="ctr">
              <a:lnSpc>
                <a:spcPts val="2742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ENAJENACION AL EXTRANJERO CON ENTREGA EN TERRITORIO NACIONAL</a:t>
            </a:r>
          </a:p>
          <a:p>
            <a:pPr algn="ctr">
              <a:lnSpc>
                <a:spcPts val="2624"/>
              </a:lnSpc>
            </a:pPr>
            <a:endParaRPr lang="en-US" sz="3200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CE1A2E58-49D7-D819-A023-711ADD16C3FA}"/>
              </a:ext>
            </a:extLst>
          </p:cNvPr>
          <p:cNvGrpSpPr/>
          <p:nvPr/>
        </p:nvGrpSpPr>
        <p:grpSpPr>
          <a:xfrm>
            <a:off x="11324490" y="137706"/>
            <a:ext cx="6057177" cy="479927"/>
            <a:chOff x="0" y="0"/>
            <a:chExt cx="1228070" cy="150241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9E6E9BBF-D4AD-5F35-6515-D8E0438669FE}"/>
                </a:ext>
              </a:extLst>
            </p:cNvPr>
            <p:cNvSpPr/>
            <p:nvPr/>
          </p:nvSpPr>
          <p:spPr>
            <a:xfrm>
              <a:off x="0" y="0"/>
              <a:ext cx="1228070" cy="150241"/>
            </a:xfrm>
            <a:custGeom>
              <a:avLst/>
              <a:gdLst/>
              <a:ahLst/>
              <a:cxnLst/>
              <a:rect l="l" t="t" r="r" b="b"/>
              <a:pathLst>
                <a:path w="1228070" h="150241">
                  <a:moveTo>
                    <a:pt x="31576" y="0"/>
                  </a:moveTo>
                  <a:lnTo>
                    <a:pt x="1196493" y="0"/>
                  </a:lnTo>
                  <a:cubicBezTo>
                    <a:pt x="1213932" y="0"/>
                    <a:pt x="1228070" y="14137"/>
                    <a:pt x="1228070" y="31576"/>
                  </a:cubicBezTo>
                  <a:lnTo>
                    <a:pt x="1228070" y="118665"/>
                  </a:lnTo>
                  <a:cubicBezTo>
                    <a:pt x="1228070" y="136104"/>
                    <a:pt x="1213932" y="150241"/>
                    <a:pt x="1196493" y="150241"/>
                  </a:cubicBezTo>
                  <a:lnTo>
                    <a:pt x="31576" y="150241"/>
                  </a:lnTo>
                  <a:cubicBezTo>
                    <a:pt x="14137" y="150241"/>
                    <a:pt x="0" y="136104"/>
                    <a:pt x="0" y="118665"/>
                  </a:cubicBezTo>
                  <a:lnTo>
                    <a:pt x="0" y="31576"/>
                  </a:lnTo>
                  <a:cubicBezTo>
                    <a:pt x="0" y="14137"/>
                    <a:pt x="14137" y="0"/>
                    <a:pt x="31576" y="0"/>
                  </a:cubicBezTo>
                  <a:close/>
                </a:path>
              </a:pathLst>
            </a:custGeom>
            <a:solidFill>
              <a:srgbClr val="48699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E9F029A8-133A-CF42-E8D7-C43CCB610AD2}"/>
                </a:ext>
              </a:extLst>
            </p:cNvPr>
            <p:cNvSpPr txBox="1"/>
            <p:nvPr/>
          </p:nvSpPr>
          <p:spPr>
            <a:xfrm>
              <a:off x="0" y="-28575"/>
              <a:ext cx="1228070" cy="17881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288"/>
                </a:lnSpc>
                <a:spcBef>
                  <a:spcPct val="0"/>
                </a:spcBef>
              </a:pPr>
              <a:r>
                <a:rPr lang="en-US" sz="1634" b="1" i="1" u="sng">
                  <a:solidFill>
                    <a:srgbClr val="FFFFFF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DOCUMENTOS  APLICABLES PARA CADA EXPEDIENTE</a:t>
              </a:r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E669B137-A747-B24E-7F87-0AA88D487B69}"/>
              </a:ext>
            </a:extLst>
          </p:cNvPr>
          <p:cNvGrpSpPr/>
          <p:nvPr/>
        </p:nvGrpSpPr>
        <p:grpSpPr>
          <a:xfrm>
            <a:off x="3838740" y="3227114"/>
            <a:ext cx="2838120" cy="420040"/>
            <a:chOff x="0" y="-14288"/>
            <a:chExt cx="888471" cy="13149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324847CE-55ED-5BF5-13C8-2BAA4F09AC23}"/>
                </a:ext>
              </a:extLst>
            </p:cNvPr>
            <p:cNvSpPr/>
            <p:nvPr/>
          </p:nvSpPr>
          <p:spPr>
            <a:xfrm>
              <a:off x="0" y="0"/>
              <a:ext cx="873220" cy="102918"/>
            </a:xfrm>
            <a:custGeom>
              <a:avLst/>
              <a:gdLst/>
              <a:ahLst/>
              <a:cxnLst/>
              <a:rect l="l" t="t" r="r" b="b"/>
              <a:pathLst>
                <a:path w="873220" h="102918">
                  <a:moveTo>
                    <a:pt x="44408" y="0"/>
                  </a:moveTo>
                  <a:lnTo>
                    <a:pt x="828812" y="0"/>
                  </a:lnTo>
                  <a:cubicBezTo>
                    <a:pt x="853338" y="0"/>
                    <a:pt x="873220" y="19882"/>
                    <a:pt x="873220" y="44408"/>
                  </a:cubicBezTo>
                  <a:lnTo>
                    <a:pt x="873220" y="58510"/>
                  </a:lnTo>
                  <a:cubicBezTo>
                    <a:pt x="873220" y="83036"/>
                    <a:pt x="853338" y="102918"/>
                    <a:pt x="828812" y="102918"/>
                  </a:cubicBezTo>
                  <a:lnTo>
                    <a:pt x="44408" y="102918"/>
                  </a:lnTo>
                  <a:cubicBezTo>
                    <a:pt x="19882" y="102918"/>
                    <a:pt x="0" y="83036"/>
                    <a:pt x="0" y="58510"/>
                  </a:cubicBezTo>
                  <a:lnTo>
                    <a:pt x="0" y="44408"/>
                  </a:lnTo>
                  <a:cubicBezTo>
                    <a:pt x="0" y="19882"/>
                    <a:pt x="19882" y="0"/>
                    <a:pt x="44408" y="0"/>
                  </a:cubicBezTo>
                  <a:close/>
                </a:path>
              </a:pathLst>
            </a:custGeom>
            <a:solidFill>
              <a:srgbClr val="48699F"/>
            </a:solidFill>
          </p:spPr>
          <p:txBody>
            <a:bodyPr/>
            <a:lstStyle/>
            <a:p>
              <a:endParaRPr lang="es-MX" sz="2400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7E7816AD-8101-C601-C720-6B6B106B3B1E}"/>
                </a:ext>
              </a:extLst>
            </p:cNvPr>
            <p:cNvSpPr txBox="1"/>
            <p:nvPr/>
          </p:nvSpPr>
          <p:spPr>
            <a:xfrm>
              <a:off x="15251" y="-14288"/>
              <a:ext cx="873220" cy="13149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288"/>
                </a:lnSpc>
                <a:spcBef>
                  <a:spcPct val="0"/>
                </a:spcBef>
              </a:pPr>
              <a:r>
                <a:rPr lang="en-US" sz="2000" b="1" i="1" u="sng">
                  <a:solidFill>
                    <a:srgbClr val="FFFFFF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 Mapa visual</a:t>
              </a:r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29D9F74D-2F47-080A-5B16-17724D256E86}"/>
              </a:ext>
            </a:extLst>
          </p:cNvPr>
          <p:cNvGrpSpPr/>
          <p:nvPr/>
        </p:nvGrpSpPr>
        <p:grpSpPr>
          <a:xfrm>
            <a:off x="6545076" y="633281"/>
            <a:ext cx="2813286" cy="507669"/>
            <a:chOff x="-7477" y="-28575"/>
            <a:chExt cx="880697" cy="158925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0566820E-B5A5-CBE5-319E-564594D5F6DB}"/>
                </a:ext>
              </a:extLst>
            </p:cNvPr>
            <p:cNvSpPr/>
            <p:nvPr/>
          </p:nvSpPr>
          <p:spPr>
            <a:xfrm>
              <a:off x="-7477" y="-650"/>
              <a:ext cx="873220" cy="130350"/>
            </a:xfrm>
            <a:custGeom>
              <a:avLst/>
              <a:gdLst/>
              <a:ahLst/>
              <a:cxnLst/>
              <a:rect l="l" t="t" r="r" b="b"/>
              <a:pathLst>
                <a:path w="873220" h="130350">
                  <a:moveTo>
                    <a:pt x="44408" y="0"/>
                  </a:moveTo>
                  <a:lnTo>
                    <a:pt x="828812" y="0"/>
                  </a:lnTo>
                  <a:cubicBezTo>
                    <a:pt x="853338" y="0"/>
                    <a:pt x="873220" y="19882"/>
                    <a:pt x="873220" y="44408"/>
                  </a:cubicBezTo>
                  <a:lnTo>
                    <a:pt x="873220" y="85943"/>
                  </a:lnTo>
                  <a:cubicBezTo>
                    <a:pt x="873220" y="110468"/>
                    <a:pt x="853338" y="130350"/>
                    <a:pt x="828812" y="130350"/>
                  </a:cubicBezTo>
                  <a:lnTo>
                    <a:pt x="44408" y="130350"/>
                  </a:lnTo>
                  <a:cubicBezTo>
                    <a:pt x="19882" y="130350"/>
                    <a:pt x="0" y="110468"/>
                    <a:pt x="0" y="85943"/>
                  </a:cubicBezTo>
                  <a:lnTo>
                    <a:pt x="0" y="44408"/>
                  </a:lnTo>
                  <a:cubicBezTo>
                    <a:pt x="0" y="19882"/>
                    <a:pt x="19882" y="0"/>
                    <a:pt x="44408" y="0"/>
                  </a:cubicBezTo>
                  <a:close/>
                </a:path>
              </a:pathLst>
            </a:custGeom>
            <a:solidFill>
              <a:srgbClr val="48699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64B1567E-F08C-8724-8CDC-40B3830DB430}"/>
                </a:ext>
              </a:extLst>
            </p:cNvPr>
            <p:cNvSpPr txBox="1"/>
            <p:nvPr/>
          </p:nvSpPr>
          <p:spPr>
            <a:xfrm>
              <a:off x="0" y="-28575"/>
              <a:ext cx="873220" cy="1589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ts val="2288"/>
                </a:lnSpc>
                <a:spcBef>
                  <a:spcPct val="0"/>
                </a:spcBef>
              </a:pPr>
              <a:r>
                <a:rPr lang="en-US" sz="1634" b="1" i="1" u="sng">
                  <a:solidFill>
                    <a:srgbClr val="FFFFFF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5.2.4. FRACCION II</a:t>
              </a:r>
            </a:p>
          </p:txBody>
        </p:sp>
      </p:grp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8C38C1C-7F5E-5215-647A-AF6F4A66DB36}"/>
              </a:ext>
            </a:extLst>
          </p:cNvPr>
          <p:cNvSpPr txBox="1"/>
          <p:nvPr/>
        </p:nvSpPr>
        <p:spPr>
          <a:xfrm>
            <a:off x="5820154" y="185067"/>
            <a:ext cx="42791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ESCENARIO 2</a:t>
            </a:r>
          </a:p>
          <a:p>
            <a:pPr algn="ctr"/>
            <a:endParaRPr lang="es-MX" sz="3200"/>
          </a:p>
        </p:txBody>
      </p:sp>
      <p:pic>
        <p:nvPicPr>
          <p:cNvPr id="24" name="Imagen 23" descr="Diagrama&#10;&#10;El contenido generado por IA puede ser incorrecto.">
            <a:extLst>
              <a:ext uri="{FF2B5EF4-FFF2-40B4-BE49-F238E27FC236}">
                <a16:creationId xmlns:a16="http://schemas.microsoft.com/office/drawing/2014/main" id="{FA13C67C-49BD-443B-24FA-9B53A9304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43" y="3747082"/>
            <a:ext cx="9735230" cy="5372312"/>
          </a:xfrm>
          <a:prstGeom prst="rect">
            <a:avLst/>
          </a:prstGeom>
        </p:spPr>
      </p:pic>
      <p:grpSp>
        <p:nvGrpSpPr>
          <p:cNvPr id="19" name="Group 16">
            <a:extLst>
              <a:ext uri="{FF2B5EF4-FFF2-40B4-BE49-F238E27FC236}">
                <a16:creationId xmlns:a16="http://schemas.microsoft.com/office/drawing/2014/main" id="{FDE29F88-F957-F344-1C58-41E938954DE4}"/>
              </a:ext>
            </a:extLst>
          </p:cNvPr>
          <p:cNvGrpSpPr/>
          <p:nvPr/>
        </p:nvGrpSpPr>
        <p:grpSpPr>
          <a:xfrm>
            <a:off x="6324600" y="6316651"/>
            <a:ext cx="1793868" cy="233174"/>
            <a:chOff x="0" y="-28575"/>
            <a:chExt cx="873220" cy="158925"/>
          </a:xfrm>
        </p:grpSpPr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568161D0-C07A-F61F-6585-872C05A17FFF}"/>
                </a:ext>
              </a:extLst>
            </p:cNvPr>
            <p:cNvSpPr/>
            <p:nvPr/>
          </p:nvSpPr>
          <p:spPr>
            <a:xfrm>
              <a:off x="0" y="0"/>
              <a:ext cx="873220" cy="130350"/>
            </a:xfrm>
            <a:custGeom>
              <a:avLst/>
              <a:gdLst/>
              <a:ahLst/>
              <a:cxnLst/>
              <a:rect l="l" t="t" r="r" b="b"/>
              <a:pathLst>
                <a:path w="873220" h="130350">
                  <a:moveTo>
                    <a:pt x="44408" y="0"/>
                  </a:moveTo>
                  <a:lnTo>
                    <a:pt x="828812" y="0"/>
                  </a:lnTo>
                  <a:cubicBezTo>
                    <a:pt x="853338" y="0"/>
                    <a:pt x="873220" y="19882"/>
                    <a:pt x="873220" y="44408"/>
                  </a:cubicBezTo>
                  <a:lnTo>
                    <a:pt x="873220" y="85943"/>
                  </a:lnTo>
                  <a:cubicBezTo>
                    <a:pt x="873220" y="110468"/>
                    <a:pt x="853338" y="130350"/>
                    <a:pt x="828812" y="130350"/>
                  </a:cubicBezTo>
                  <a:lnTo>
                    <a:pt x="44408" y="130350"/>
                  </a:lnTo>
                  <a:cubicBezTo>
                    <a:pt x="19882" y="130350"/>
                    <a:pt x="0" y="110468"/>
                    <a:pt x="0" y="85943"/>
                  </a:cubicBezTo>
                  <a:lnTo>
                    <a:pt x="0" y="44408"/>
                  </a:lnTo>
                  <a:cubicBezTo>
                    <a:pt x="0" y="19882"/>
                    <a:pt x="19882" y="0"/>
                    <a:pt x="44408" y="0"/>
                  </a:cubicBezTo>
                  <a:close/>
                </a:path>
              </a:pathLst>
            </a:custGeom>
            <a:solidFill>
              <a:srgbClr val="48699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21" name="TextBox 18">
              <a:extLst>
                <a:ext uri="{FF2B5EF4-FFF2-40B4-BE49-F238E27FC236}">
                  <a16:creationId xmlns:a16="http://schemas.microsoft.com/office/drawing/2014/main" id="{30FE5AB5-51DA-0C1A-A64D-E4471A3817A0}"/>
                </a:ext>
              </a:extLst>
            </p:cNvPr>
            <p:cNvSpPr txBox="1"/>
            <p:nvPr/>
          </p:nvSpPr>
          <p:spPr>
            <a:xfrm>
              <a:off x="0" y="-28575"/>
              <a:ext cx="873220" cy="1589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288"/>
                </a:lnSpc>
                <a:spcBef>
                  <a:spcPct val="0"/>
                </a:spcBef>
              </a:pPr>
              <a:r>
                <a:rPr lang="en-US" sz="1634" b="1" i="1" u="sng">
                  <a:solidFill>
                    <a:srgbClr val="FFFFFF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SUPUESTOS</a:t>
              </a:r>
            </a:p>
          </p:txBody>
        </p: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5790A70A-B076-D083-3C6B-3677471AB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7828" y="887115"/>
            <a:ext cx="7810500" cy="927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24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13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REGLAS GENERALES DE COMERCIO EXTERIO</dc:title>
  <dc:creator>CJSFernandoP</dc:creator>
  <cp:revision>5</cp:revision>
  <dcterms:created xsi:type="dcterms:W3CDTF">2006-08-16T00:00:00Z</dcterms:created>
  <dcterms:modified xsi:type="dcterms:W3CDTF">2026-01-29T23:42:38Z</dcterms:modified>
  <dc:identifier>DAG7zK3FlxU</dc:identifier>
</cp:coreProperties>
</file>